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2" r:id="rId2"/>
    <p:sldId id="280" r:id="rId3"/>
  </p:sldIdLst>
  <p:sldSz cx="6858000" cy="9906000" type="A4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wner" initials="o" lastIdx="1" clrIdx="0">
    <p:extLst>
      <p:ext uri="{19B8F6BF-5375-455C-9EA6-DF929625EA0E}">
        <p15:presenceInfo xmlns:p15="http://schemas.microsoft.com/office/powerpoint/2012/main" userId="own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6E6"/>
    <a:srgbClr val="033370"/>
    <a:srgbClr val="BBD534"/>
    <a:srgbClr val="FF0000"/>
    <a:srgbClr val="4472C3"/>
    <a:srgbClr val="FDFDFD"/>
    <a:srgbClr val="40C860"/>
    <a:srgbClr val="BDFBC9"/>
    <a:srgbClr val="62993E"/>
    <a:srgbClr val="A1C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540" y="10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CF87-4C0E-443A-BCCF-10A6ED1B9C8F}" type="datetimeFigureOut">
              <a:rPr lang="ko-KR" altLang="en-US" smtClean="0"/>
              <a:t>2024-03-27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4C55-9EAA-4208-A5B0-2575286775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854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CF87-4C0E-443A-BCCF-10A6ED1B9C8F}" type="datetimeFigureOut">
              <a:rPr lang="ko-KR" altLang="en-US" smtClean="0"/>
              <a:t>2024-03-27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4C55-9EAA-4208-A5B0-2575286775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9614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CF87-4C0E-443A-BCCF-10A6ED1B9C8F}" type="datetimeFigureOut">
              <a:rPr lang="ko-KR" altLang="en-US" smtClean="0"/>
              <a:t>2024-03-27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4C55-9EAA-4208-A5B0-2575286775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1520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6920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CF87-4C0E-443A-BCCF-10A6ED1B9C8F}" type="datetimeFigureOut">
              <a:rPr lang="ko-KR" altLang="en-US" smtClean="0"/>
              <a:t>2024-03-27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4C55-9EAA-4208-A5B0-2575286775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9709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CF87-4C0E-443A-BCCF-10A6ED1B9C8F}" type="datetimeFigureOut">
              <a:rPr lang="ko-KR" altLang="en-US" smtClean="0"/>
              <a:t>2024-03-27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4C55-9EAA-4208-A5B0-2575286775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0883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CF87-4C0E-443A-BCCF-10A6ED1B9C8F}" type="datetimeFigureOut">
              <a:rPr lang="ko-KR" altLang="en-US" smtClean="0"/>
              <a:t>2024-03-27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4C55-9EAA-4208-A5B0-2575286775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34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CF87-4C0E-443A-BCCF-10A6ED1B9C8F}" type="datetimeFigureOut">
              <a:rPr lang="ko-KR" altLang="en-US" smtClean="0"/>
              <a:t>2024-03-27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4C55-9EAA-4208-A5B0-2575286775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7166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CF87-4C0E-443A-BCCF-10A6ED1B9C8F}" type="datetimeFigureOut">
              <a:rPr lang="ko-KR" altLang="en-US" smtClean="0"/>
              <a:t>2024-03-27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4C55-9EAA-4208-A5B0-2575286775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8928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CF87-4C0E-443A-BCCF-10A6ED1B9C8F}" type="datetimeFigureOut">
              <a:rPr lang="ko-KR" altLang="en-US" smtClean="0"/>
              <a:t>2024-03-27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4C55-9EAA-4208-A5B0-2575286775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3097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CF87-4C0E-443A-BCCF-10A6ED1B9C8F}" type="datetimeFigureOut">
              <a:rPr lang="ko-KR" altLang="en-US" smtClean="0"/>
              <a:t>2024-03-27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4C55-9EAA-4208-A5B0-2575286775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0724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CF87-4C0E-443A-BCCF-10A6ED1B9C8F}" type="datetimeFigureOut">
              <a:rPr lang="ko-KR" altLang="en-US" smtClean="0"/>
              <a:t>2024-03-27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04C55-9EAA-4208-A5B0-2575286775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5962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2CF87-4C0E-443A-BCCF-10A6ED1B9C8F}" type="datetimeFigureOut">
              <a:rPr lang="ko-KR" altLang="en-US" smtClean="0"/>
              <a:t>2024-03-27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04C55-9EAA-4208-A5B0-2575286775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0379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각 삼각형 3"/>
          <p:cNvSpPr/>
          <p:nvPr/>
        </p:nvSpPr>
        <p:spPr>
          <a:xfrm flipV="1">
            <a:off x="1" y="-9515"/>
            <a:ext cx="3633535" cy="4491434"/>
          </a:xfrm>
          <a:prstGeom prst="rtTriangle">
            <a:avLst/>
          </a:prstGeom>
          <a:noFill/>
          <a:ln>
            <a:noFill/>
          </a:ln>
          <a:effectLst>
            <a:outerShdw blurRad="292100" dist="241300" dir="2700000" sx="95000" sy="95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직각 삼각형 4"/>
          <p:cNvSpPr/>
          <p:nvPr/>
        </p:nvSpPr>
        <p:spPr>
          <a:xfrm rot="5400000">
            <a:off x="0" y="1"/>
            <a:ext cx="5715000" cy="5715000"/>
          </a:xfrm>
          <a:prstGeom prst="rtTriangle">
            <a:avLst/>
          </a:prstGeom>
          <a:solidFill>
            <a:srgbClr val="0333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76225" y="259682"/>
            <a:ext cx="6305550" cy="9386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1700CA25-1FA7-4B8A-BB83-026014446C70}"/>
              </a:ext>
            </a:extLst>
          </p:cNvPr>
          <p:cNvGrpSpPr/>
          <p:nvPr/>
        </p:nvGrpSpPr>
        <p:grpSpPr>
          <a:xfrm>
            <a:off x="1" y="7471614"/>
            <a:ext cx="6857999" cy="2434386"/>
            <a:chOff x="0" y="2994495"/>
            <a:chExt cx="12192000" cy="3863505"/>
          </a:xfrm>
          <a:solidFill>
            <a:schemeClr val="tx2">
              <a:lumMod val="20000"/>
              <a:lumOff val="80000"/>
              <a:alpha val="50000"/>
            </a:schemeClr>
          </a:solidFill>
        </p:grpSpPr>
        <p:sp>
          <p:nvSpPr>
            <p:cNvPr id="37" name="자유형: 도형 198">
              <a:extLst>
                <a:ext uri="{FF2B5EF4-FFF2-40B4-BE49-F238E27FC236}">
                  <a16:creationId xmlns:a16="http://schemas.microsoft.com/office/drawing/2014/main" id="{E09C11AD-2D25-4632-B085-ADA7F81C78EA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994495"/>
              <a:ext cx="12192000" cy="3024091"/>
            </a:xfrm>
            <a:custGeom>
              <a:avLst/>
              <a:gdLst>
                <a:gd name="connsiteX0" fmla="*/ 9187301 w 12192000"/>
                <a:gd name="connsiteY0" fmla="*/ 256 h 3024091"/>
                <a:gd name="connsiteX1" fmla="*/ 9410288 w 12192000"/>
                <a:gd name="connsiteY1" fmla="*/ 6316 h 3024091"/>
                <a:gd name="connsiteX2" fmla="*/ 12173186 w 12192000"/>
                <a:gd name="connsiteY2" fmla="*/ 1315581 h 3024091"/>
                <a:gd name="connsiteX3" fmla="*/ 12192000 w 12192000"/>
                <a:gd name="connsiteY3" fmla="*/ 1341311 h 3024091"/>
                <a:gd name="connsiteX4" fmla="*/ 12192000 w 12192000"/>
                <a:gd name="connsiteY4" fmla="*/ 1938915 h 3024091"/>
                <a:gd name="connsiteX5" fmla="*/ 12049672 w 12192000"/>
                <a:gd name="connsiteY5" fmla="*/ 1885658 h 3024091"/>
                <a:gd name="connsiteX6" fmla="*/ 10231576 w 12192000"/>
                <a:gd name="connsiteY6" fmla="*/ 1655811 h 3024091"/>
                <a:gd name="connsiteX7" fmla="*/ 6522530 w 12192000"/>
                <a:gd name="connsiteY7" fmla="*/ 2412956 h 3024091"/>
                <a:gd name="connsiteX8" fmla="*/ 6416558 w 12192000"/>
                <a:gd name="connsiteY8" fmla="*/ 2439997 h 3024091"/>
                <a:gd name="connsiteX9" fmla="*/ 2575045 w 12192000"/>
                <a:gd name="connsiteY9" fmla="*/ 3007856 h 3024091"/>
                <a:gd name="connsiteX10" fmla="*/ 41635 w 12192000"/>
                <a:gd name="connsiteY10" fmla="*/ 1692781 h 3024091"/>
                <a:gd name="connsiteX11" fmla="*/ 0 w 12192000"/>
                <a:gd name="connsiteY11" fmla="*/ 1630440 h 3024091"/>
                <a:gd name="connsiteX12" fmla="*/ 0 w 12192000"/>
                <a:gd name="connsiteY12" fmla="*/ 1075243 h 3024091"/>
                <a:gd name="connsiteX13" fmla="*/ 67196 w 12192000"/>
                <a:gd name="connsiteY13" fmla="*/ 1103902 h 3024091"/>
                <a:gd name="connsiteX14" fmla="*/ 2098168 w 12192000"/>
                <a:gd name="connsiteY14" fmla="*/ 1520606 h 3024091"/>
                <a:gd name="connsiteX15" fmla="*/ 5462803 w 12192000"/>
                <a:gd name="connsiteY15" fmla="*/ 817543 h 3024091"/>
                <a:gd name="connsiteX16" fmla="*/ 5701242 w 12192000"/>
                <a:gd name="connsiteY16" fmla="*/ 736420 h 3024091"/>
                <a:gd name="connsiteX17" fmla="*/ 9187301 w 12192000"/>
                <a:gd name="connsiteY17" fmla="*/ 256 h 302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92000" h="3024091">
                  <a:moveTo>
                    <a:pt x="9187301" y="256"/>
                  </a:moveTo>
                  <a:cubicBezTo>
                    <a:pt x="9261471" y="929"/>
                    <a:pt x="9335776" y="2936"/>
                    <a:pt x="9410288" y="6316"/>
                  </a:cubicBezTo>
                  <a:cubicBezTo>
                    <a:pt x="10850855" y="73918"/>
                    <a:pt x="11722232" y="743603"/>
                    <a:pt x="12173186" y="1315581"/>
                  </a:cubicBezTo>
                  <a:lnTo>
                    <a:pt x="12192000" y="1341311"/>
                  </a:lnTo>
                  <a:lnTo>
                    <a:pt x="12192000" y="1938915"/>
                  </a:lnTo>
                  <a:lnTo>
                    <a:pt x="12049672" y="1885658"/>
                  </a:lnTo>
                  <a:cubicBezTo>
                    <a:pt x="11695325" y="1770735"/>
                    <a:pt x="11119098" y="1655811"/>
                    <a:pt x="10231576" y="1655811"/>
                  </a:cubicBezTo>
                  <a:cubicBezTo>
                    <a:pt x="9092369" y="1655811"/>
                    <a:pt x="7449792" y="2115506"/>
                    <a:pt x="6522530" y="2412956"/>
                  </a:cubicBezTo>
                  <a:cubicBezTo>
                    <a:pt x="6522530" y="2412956"/>
                    <a:pt x="6522530" y="2412956"/>
                    <a:pt x="6416558" y="2439997"/>
                  </a:cubicBezTo>
                  <a:cubicBezTo>
                    <a:pt x="5727735" y="2656324"/>
                    <a:pt x="4111650" y="3116019"/>
                    <a:pt x="2575045" y="3007856"/>
                  </a:cubicBezTo>
                  <a:cubicBezTo>
                    <a:pt x="1233828" y="2923353"/>
                    <a:pt x="441102" y="2247330"/>
                    <a:pt x="41635" y="1692781"/>
                  </a:cubicBezTo>
                  <a:lnTo>
                    <a:pt x="0" y="1630440"/>
                  </a:lnTo>
                  <a:lnTo>
                    <a:pt x="0" y="1075243"/>
                  </a:lnTo>
                  <a:lnTo>
                    <a:pt x="67196" y="1103902"/>
                  </a:lnTo>
                  <a:cubicBezTo>
                    <a:pt x="431995" y="1248085"/>
                    <a:pt x="1104674" y="1453004"/>
                    <a:pt x="2098168" y="1520606"/>
                  </a:cubicBezTo>
                  <a:cubicBezTo>
                    <a:pt x="3316855" y="1601729"/>
                    <a:pt x="4773980" y="1060911"/>
                    <a:pt x="5462803" y="817543"/>
                  </a:cubicBezTo>
                  <a:cubicBezTo>
                    <a:pt x="5462803" y="817543"/>
                    <a:pt x="5462803" y="817543"/>
                    <a:pt x="5701242" y="736420"/>
                  </a:cubicBezTo>
                  <a:cubicBezTo>
                    <a:pt x="6992784" y="280105"/>
                    <a:pt x="8074762" y="-9845"/>
                    <a:pt x="9187301" y="256"/>
                  </a:cubicBez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8" name="자유형: 도형 205">
              <a:extLst>
                <a:ext uri="{FF2B5EF4-FFF2-40B4-BE49-F238E27FC236}">
                  <a16:creationId xmlns:a16="http://schemas.microsoft.com/office/drawing/2014/main" id="{8ADA5ABE-D390-4919-B849-0886F3CE4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976991"/>
              <a:ext cx="12109886" cy="1881009"/>
            </a:xfrm>
            <a:custGeom>
              <a:avLst/>
              <a:gdLst>
                <a:gd name="connsiteX0" fmla="*/ 10905895 w 12109886"/>
                <a:gd name="connsiteY0" fmla="*/ 2528 h 1881009"/>
                <a:gd name="connsiteX1" fmla="*/ 11830958 w 12109886"/>
                <a:gd name="connsiteY1" fmla="*/ 82323 h 1881009"/>
                <a:gd name="connsiteX2" fmla="*/ 12109886 w 12109886"/>
                <a:gd name="connsiteY2" fmla="*/ 173270 h 1881009"/>
                <a:gd name="connsiteX3" fmla="*/ 8748807 w 12109886"/>
                <a:gd name="connsiteY3" fmla="*/ 809898 h 1881009"/>
                <a:gd name="connsiteX4" fmla="*/ 6628957 w 12109886"/>
                <a:gd name="connsiteY4" fmla="*/ 1719366 h 1881009"/>
                <a:gd name="connsiteX5" fmla="*/ 6287271 w 12109886"/>
                <a:gd name="connsiteY5" fmla="*/ 1873276 h 1881009"/>
                <a:gd name="connsiteX6" fmla="*/ 6266351 w 12109886"/>
                <a:gd name="connsiteY6" fmla="*/ 1880272 h 1881009"/>
                <a:gd name="connsiteX7" fmla="*/ 6264609 w 12109886"/>
                <a:gd name="connsiteY7" fmla="*/ 1881009 h 1881009"/>
                <a:gd name="connsiteX8" fmla="*/ 893161 w 12109886"/>
                <a:gd name="connsiteY8" fmla="*/ 1881009 h 1881009"/>
                <a:gd name="connsiteX9" fmla="*/ 668948 w 12109886"/>
                <a:gd name="connsiteY9" fmla="*/ 1653342 h 1881009"/>
                <a:gd name="connsiteX10" fmla="*/ 54109 w 12109886"/>
                <a:gd name="connsiteY10" fmla="*/ 697963 h 1881009"/>
                <a:gd name="connsiteX11" fmla="*/ 0 w 12109886"/>
                <a:gd name="connsiteY11" fmla="*/ 560285 h 1881009"/>
                <a:gd name="connsiteX12" fmla="*/ 0 w 12109886"/>
                <a:gd name="connsiteY12" fmla="*/ 60077 h 1881009"/>
                <a:gd name="connsiteX13" fmla="*/ 46278 w 12109886"/>
                <a:gd name="connsiteY13" fmla="*/ 144863 h 1881009"/>
                <a:gd name="connsiteX14" fmla="*/ 2249793 w 12109886"/>
                <a:gd name="connsiteY14" fmla="*/ 1593440 h 1881009"/>
                <a:gd name="connsiteX15" fmla="*/ 2493855 w 12109886"/>
                <a:gd name="connsiteY15" fmla="*/ 1614427 h 1881009"/>
                <a:gd name="connsiteX16" fmla="*/ 3002898 w 12109886"/>
                <a:gd name="connsiteY16" fmla="*/ 1635415 h 1881009"/>
                <a:gd name="connsiteX17" fmla="*/ 5053016 w 12109886"/>
                <a:gd name="connsiteY17" fmla="*/ 1404550 h 1881009"/>
                <a:gd name="connsiteX18" fmla="*/ 6928805 w 12109886"/>
                <a:gd name="connsiteY18" fmla="*/ 921832 h 1881009"/>
                <a:gd name="connsiteX19" fmla="*/ 10905895 w 12109886"/>
                <a:gd name="connsiteY19" fmla="*/ 2528 h 188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109886" h="1881009">
                  <a:moveTo>
                    <a:pt x="10905895" y="2528"/>
                  </a:moveTo>
                  <a:cubicBezTo>
                    <a:pt x="11241614" y="-8104"/>
                    <a:pt x="11556389" y="14113"/>
                    <a:pt x="11830958" y="82323"/>
                  </a:cubicBezTo>
                  <a:cubicBezTo>
                    <a:pt x="11928583" y="110307"/>
                    <a:pt x="12019235" y="138291"/>
                    <a:pt x="12109886" y="173270"/>
                  </a:cubicBezTo>
                  <a:cubicBezTo>
                    <a:pt x="11112720" y="75327"/>
                    <a:pt x="9794786" y="432119"/>
                    <a:pt x="8748807" y="809898"/>
                  </a:cubicBezTo>
                  <a:cubicBezTo>
                    <a:pt x="8483826" y="907841"/>
                    <a:pt x="7249571" y="1446525"/>
                    <a:pt x="6628957" y="1719366"/>
                  </a:cubicBezTo>
                  <a:cubicBezTo>
                    <a:pt x="6510413" y="1775333"/>
                    <a:pt x="6398842" y="1824304"/>
                    <a:pt x="6287271" y="1873276"/>
                  </a:cubicBezTo>
                  <a:cubicBezTo>
                    <a:pt x="6273325" y="1880272"/>
                    <a:pt x="6266351" y="1880272"/>
                    <a:pt x="6266351" y="1880272"/>
                  </a:cubicBezTo>
                  <a:lnTo>
                    <a:pt x="6264609" y="1881009"/>
                  </a:lnTo>
                  <a:lnTo>
                    <a:pt x="893161" y="1881009"/>
                  </a:lnTo>
                  <a:lnTo>
                    <a:pt x="668948" y="1653342"/>
                  </a:lnTo>
                  <a:cubicBezTo>
                    <a:pt x="377709" y="1329344"/>
                    <a:pt x="183549" y="997038"/>
                    <a:pt x="54109" y="697963"/>
                  </a:cubicBezTo>
                  <a:lnTo>
                    <a:pt x="0" y="560285"/>
                  </a:lnTo>
                  <a:lnTo>
                    <a:pt x="0" y="60077"/>
                  </a:lnTo>
                  <a:lnTo>
                    <a:pt x="46278" y="144863"/>
                  </a:lnTo>
                  <a:cubicBezTo>
                    <a:pt x="693137" y="1220033"/>
                    <a:pt x="1725060" y="1513861"/>
                    <a:pt x="2249793" y="1593440"/>
                  </a:cubicBezTo>
                  <a:cubicBezTo>
                    <a:pt x="2326498" y="1600435"/>
                    <a:pt x="2410176" y="1607431"/>
                    <a:pt x="2493855" y="1614427"/>
                  </a:cubicBezTo>
                  <a:cubicBezTo>
                    <a:pt x="2654238" y="1628419"/>
                    <a:pt x="2828568" y="1635415"/>
                    <a:pt x="3002898" y="1635415"/>
                  </a:cubicBezTo>
                  <a:cubicBezTo>
                    <a:pt x="3728110" y="1635415"/>
                    <a:pt x="4446348" y="1530476"/>
                    <a:pt x="5053016" y="1404550"/>
                  </a:cubicBezTo>
                  <a:cubicBezTo>
                    <a:pt x="5220373" y="1369570"/>
                    <a:pt x="6126888" y="1173685"/>
                    <a:pt x="6928805" y="921832"/>
                  </a:cubicBezTo>
                  <a:cubicBezTo>
                    <a:pt x="7603025" y="711518"/>
                    <a:pt x="9451111" y="48601"/>
                    <a:pt x="10905895" y="25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pic>
        <p:nvPicPr>
          <p:cNvPr id="77" name="Picture 2" descr="C:\Users\부경\AppData\Local\Temp\BNZ.62d9fd2d468f6a\한글 좌우조합.jpg">
            <a:extLst>
              <a:ext uri="{FF2B5EF4-FFF2-40B4-BE49-F238E27FC236}">
                <a16:creationId xmlns:a16="http://schemas.microsoft.com/office/drawing/2014/main" id="{A9EE3320-67A9-4BD4-8EAE-094E5B617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09" y="372690"/>
            <a:ext cx="2088618" cy="34419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307C58EB-EB7A-493F-A6C3-6554225D52E8}"/>
              </a:ext>
            </a:extLst>
          </p:cNvPr>
          <p:cNvSpPr txBox="1"/>
          <p:nvPr/>
        </p:nvSpPr>
        <p:spPr>
          <a:xfrm>
            <a:off x="3770732" y="470660"/>
            <a:ext cx="291932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>
              <a:spcBef>
                <a:spcPts val="300"/>
              </a:spcBef>
            </a:pPr>
            <a:r>
              <a:rPr lang="en-US" altLang="ko-KR" sz="100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#</a:t>
            </a:r>
            <a:r>
              <a:rPr lang="ko-KR" altLang="en-US" sz="100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시기능 </a:t>
            </a:r>
            <a:r>
              <a:rPr lang="en-US" altLang="ko-KR" sz="100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#</a:t>
            </a:r>
            <a:r>
              <a:rPr lang="ko-KR" altLang="en-US" sz="100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훈련 </a:t>
            </a:r>
            <a:r>
              <a:rPr lang="en-US" altLang="ko-KR" sz="100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#</a:t>
            </a:r>
            <a:r>
              <a:rPr lang="ko-KR" altLang="en-US" sz="100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가상현실 </a:t>
            </a:r>
            <a:r>
              <a:rPr lang="en-US" altLang="ko-KR" sz="100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#</a:t>
            </a:r>
            <a:r>
              <a:rPr lang="ko-KR" altLang="en-US" sz="100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양안시</a:t>
            </a:r>
            <a:r>
              <a:rPr lang="en-US" altLang="ko-KR" sz="100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#</a:t>
            </a:r>
            <a:r>
              <a:rPr lang="ko-KR" altLang="en-US" sz="100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교정</a:t>
            </a:r>
            <a:endParaRPr lang="ko-KR" altLang="en-US" sz="10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94019A23-1669-4F60-AE8F-5D56715A5C6C}"/>
              </a:ext>
            </a:extLst>
          </p:cNvPr>
          <p:cNvSpPr txBox="1"/>
          <p:nvPr/>
        </p:nvSpPr>
        <p:spPr>
          <a:xfrm>
            <a:off x="1062138" y="1097790"/>
            <a:ext cx="5528562" cy="338494"/>
          </a:xfrm>
          <a:prstGeom prst="rect">
            <a:avLst/>
          </a:prstGeom>
          <a:noFill/>
        </p:spPr>
        <p:txBody>
          <a:bodyPr wrap="square" lIns="91380" tIns="45690" rIns="91380" bIns="45690" rtlCol="0">
            <a:spAutoFit/>
          </a:bodyPr>
          <a:lstStyle/>
          <a:p>
            <a:r>
              <a:rPr lang="ko-KR" altLang="en-US" sz="1600" dirty="0">
                <a:ln>
                  <a:solidFill>
                    <a:srgbClr val="416CB4">
                      <a:alpha val="0"/>
                    </a:srgb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가상현실구현기기를 이용한 </a:t>
            </a:r>
            <a:r>
              <a:rPr lang="ko-KR" altLang="en-US" sz="1600" dirty="0" err="1">
                <a:ln>
                  <a:solidFill>
                    <a:srgbClr val="416CB4">
                      <a:alpha val="0"/>
                    </a:srgb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양안시</a:t>
            </a:r>
            <a:r>
              <a:rPr lang="ko-KR" altLang="en-US" sz="1600" dirty="0">
                <a:ln>
                  <a:solidFill>
                    <a:srgbClr val="416CB4">
                      <a:alpha val="0"/>
                    </a:srgb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훈련용 교정 디바이스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CD4E54F5-4635-47D0-8A2A-045FEBA64015}"/>
              </a:ext>
            </a:extLst>
          </p:cNvPr>
          <p:cNvSpPr txBox="1"/>
          <p:nvPr/>
        </p:nvSpPr>
        <p:spPr>
          <a:xfrm>
            <a:off x="927082" y="3530407"/>
            <a:ext cx="564040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08000" indent="-108000">
              <a:buFont typeface="Wingdings" panose="05000000000000000000" pitchFamily="2" charset="2"/>
              <a:buChar char="§"/>
              <a:defRPr sz="800" baseline="0">
                <a:solidFill>
                  <a:srgbClr val="4F5052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defRPr>
            </a:lvl1pPr>
          </a:lstStyle>
          <a:p>
            <a:r>
              <a:rPr lang="ko-KR" altLang="en-US" sz="1000" dirty="0">
                <a:solidFill>
                  <a:schemeClr val="tx1"/>
                </a:solidFill>
              </a:rPr>
              <a:t>본 </a:t>
            </a:r>
            <a:r>
              <a:rPr lang="ko-KR" altLang="en-US" sz="1000">
                <a:solidFill>
                  <a:schemeClr val="tx1"/>
                </a:solidFill>
              </a:rPr>
              <a:t>기술은 가상현실구현기기를 이용하여 시간과 장소 제약 없이 양안시 훈련이 가능하도록 하는 양안시 훈련용 교정 디바이스에 관한 것으로</a:t>
            </a:r>
            <a:r>
              <a:rPr lang="en-US" altLang="ko-KR" sz="1000">
                <a:solidFill>
                  <a:schemeClr val="tx1"/>
                </a:solidFill>
              </a:rPr>
              <a:t>, </a:t>
            </a:r>
            <a:r>
              <a:rPr lang="ko-KR" altLang="en-US" sz="1000">
                <a:solidFill>
                  <a:schemeClr val="tx1"/>
                </a:solidFill>
              </a:rPr>
              <a:t>근거리 주시</a:t>
            </a:r>
            <a:r>
              <a:rPr lang="en-US" altLang="ko-KR" sz="1000">
                <a:solidFill>
                  <a:schemeClr val="tx1"/>
                </a:solidFill>
              </a:rPr>
              <a:t>(</a:t>
            </a:r>
            <a:r>
              <a:rPr lang="ko-KR" altLang="en-US" sz="1000">
                <a:solidFill>
                  <a:schemeClr val="tx1"/>
                </a:solidFill>
              </a:rPr>
              <a:t>조절</a:t>
            </a:r>
            <a:r>
              <a:rPr lang="en-US" altLang="ko-KR" sz="1000">
                <a:solidFill>
                  <a:schemeClr val="tx1"/>
                </a:solidFill>
              </a:rPr>
              <a:t>)</a:t>
            </a:r>
            <a:r>
              <a:rPr lang="ko-KR" altLang="en-US" sz="1000">
                <a:solidFill>
                  <a:schemeClr val="tx1"/>
                </a:solidFill>
              </a:rPr>
              <a:t>와 원거리 주시</a:t>
            </a:r>
            <a:r>
              <a:rPr lang="en-US" altLang="ko-KR" sz="1000">
                <a:solidFill>
                  <a:schemeClr val="tx1"/>
                </a:solidFill>
              </a:rPr>
              <a:t>(</a:t>
            </a:r>
            <a:r>
              <a:rPr lang="ko-KR" altLang="en-US" sz="1000">
                <a:solidFill>
                  <a:schemeClr val="tx1"/>
                </a:solidFill>
              </a:rPr>
              <a:t>이완</a:t>
            </a:r>
            <a:r>
              <a:rPr lang="en-US" altLang="ko-KR" sz="1000">
                <a:solidFill>
                  <a:schemeClr val="tx1"/>
                </a:solidFill>
              </a:rPr>
              <a:t>) </a:t>
            </a:r>
            <a:r>
              <a:rPr lang="ko-KR" altLang="en-US" sz="1000">
                <a:solidFill>
                  <a:schemeClr val="tx1"/>
                </a:solidFill>
              </a:rPr>
              <a:t>능력의 정상화와 폭주 기능의 정상화를 목표로 사용자의 시기능을 개선시키도록 도움</a:t>
            </a:r>
            <a:endParaRPr lang="en-US" altLang="ko-KR" sz="1000" dirty="0">
              <a:solidFill>
                <a:schemeClr val="tx1"/>
              </a:solidFill>
            </a:endParaRPr>
          </a:p>
          <a:p>
            <a:endParaRPr lang="ko-KR" altLang="en-US" sz="1000" dirty="0">
              <a:solidFill>
                <a:schemeClr val="tx1"/>
              </a:solidFill>
            </a:endParaRPr>
          </a:p>
          <a:p>
            <a:r>
              <a:rPr lang="ko-KR" altLang="en-US" sz="1000">
                <a:solidFill>
                  <a:schemeClr val="tx1"/>
                </a:solidFill>
              </a:rPr>
              <a:t>과도한 스마트 기기의 사용</a:t>
            </a:r>
            <a:r>
              <a:rPr lang="en-US" altLang="ko-KR" sz="1000">
                <a:solidFill>
                  <a:schemeClr val="tx1"/>
                </a:solidFill>
              </a:rPr>
              <a:t>, </a:t>
            </a:r>
            <a:r>
              <a:rPr lang="ko-KR" altLang="en-US" sz="1000">
                <a:solidFill>
                  <a:schemeClr val="tx1"/>
                </a:solidFill>
              </a:rPr>
              <a:t>다양한 디지털 매체에 지속적인 노출 등과 같은 원인으로 인해 됨으로써 양안시의 기능이 과거에 비해 크게 떨어지는 경향이 있어 시기능 훈련을 위한 장치가 필요함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2F70103C-6994-4B3A-BC5E-2B34B2DCE5F4}"/>
              </a:ext>
            </a:extLst>
          </p:cNvPr>
          <p:cNvSpPr txBox="1"/>
          <p:nvPr/>
        </p:nvSpPr>
        <p:spPr>
          <a:xfrm>
            <a:off x="1110629" y="5806290"/>
            <a:ext cx="5404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800" baseline="0">
                <a:solidFill>
                  <a:srgbClr val="4F5052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defRPr>
            </a:lvl1pPr>
          </a:lstStyle>
          <a:p>
            <a:r>
              <a:rPr lang="ko-KR" altLang="en-US"/>
              <a:t>양안시 훈련용 교정 디바이스 기술은 메인바디</a:t>
            </a:r>
            <a:r>
              <a:rPr lang="en-US" altLang="ko-KR"/>
              <a:t>, </a:t>
            </a:r>
            <a:r>
              <a:rPr lang="ko-KR" altLang="en-US"/>
              <a:t>신축바디</a:t>
            </a:r>
            <a:r>
              <a:rPr lang="en-US" altLang="ko-KR"/>
              <a:t>, </a:t>
            </a:r>
            <a:r>
              <a:rPr lang="ko-KR" altLang="en-US"/>
              <a:t>가상현실구현기기가 장착되는 기기장착커버를 포함하고</a:t>
            </a:r>
            <a:r>
              <a:rPr lang="en-US" altLang="ko-KR"/>
              <a:t>, </a:t>
            </a:r>
            <a:r>
              <a:rPr lang="ko-KR" altLang="en-US"/>
              <a:t>메인바디에는 렌즈 어셈블리가 포함되고</a:t>
            </a:r>
            <a:r>
              <a:rPr lang="en-US" altLang="ko-KR"/>
              <a:t>, </a:t>
            </a:r>
            <a:r>
              <a:rPr lang="ko-KR" altLang="en-US"/>
              <a:t>신축바디는 전후 방향을 따라 길이 조절이 가능함 </a:t>
            </a:r>
            <a:endParaRPr lang="en-US" altLang="ko-KR" dirty="0"/>
          </a:p>
        </p:txBody>
      </p: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E823C277-ECA6-407D-A719-A3BFBAACABD8}"/>
              </a:ext>
            </a:extLst>
          </p:cNvPr>
          <p:cNvGrpSpPr/>
          <p:nvPr/>
        </p:nvGrpSpPr>
        <p:grpSpPr>
          <a:xfrm>
            <a:off x="981793" y="6888312"/>
            <a:ext cx="5599982" cy="2482729"/>
            <a:chOff x="1666874" y="5657797"/>
            <a:chExt cx="4848225" cy="1534523"/>
          </a:xfrm>
        </p:grpSpPr>
        <p:sp>
          <p:nvSpPr>
            <p:cNvPr id="127" name="왼쪽 대괄호 126">
              <a:extLst>
                <a:ext uri="{FF2B5EF4-FFF2-40B4-BE49-F238E27FC236}">
                  <a16:creationId xmlns:a16="http://schemas.microsoft.com/office/drawing/2014/main" id="{CCFA2A71-5EBD-49F0-AB2B-A293F9CFE60C}"/>
                </a:ext>
              </a:extLst>
            </p:cNvPr>
            <p:cNvSpPr/>
            <p:nvPr/>
          </p:nvSpPr>
          <p:spPr>
            <a:xfrm>
              <a:off x="1666874" y="5657797"/>
              <a:ext cx="199602" cy="1534523"/>
            </a:xfrm>
            <a:prstGeom prst="leftBracket">
              <a:avLst>
                <a:gd name="adj" fmla="val 137116"/>
              </a:avLst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128" name="왼쪽 대괄호 127">
              <a:extLst>
                <a:ext uri="{FF2B5EF4-FFF2-40B4-BE49-F238E27FC236}">
                  <a16:creationId xmlns:a16="http://schemas.microsoft.com/office/drawing/2014/main" id="{75BDA514-7CAC-461F-B95D-5B6E28A676B7}"/>
                </a:ext>
              </a:extLst>
            </p:cNvPr>
            <p:cNvSpPr/>
            <p:nvPr/>
          </p:nvSpPr>
          <p:spPr>
            <a:xfrm rot="10800000">
              <a:off x="6315497" y="5657797"/>
              <a:ext cx="199602" cy="1534523"/>
            </a:xfrm>
            <a:prstGeom prst="leftBracket">
              <a:avLst>
                <a:gd name="adj" fmla="val 137116"/>
              </a:avLst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F9AB8C33-ED14-4E25-9291-EBD055CF45D2}"/>
              </a:ext>
            </a:extLst>
          </p:cNvPr>
          <p:cNvGrpSpPr/>
          <p:nvPr/>
        </p:nvGrpSpPr>
        <p:grpSpPr>
          <a:xfrm>
            <a:off x="1264705" y="8469597"/>
            <a:ext cx="5192894" cy="783364"/>
            <a:chOff x="1150405" y="8589915"/>
            <a:chExt cx="5192894" cy="783364"/>
          </a:xfrm>
        </p:grpSpPr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CEBFCE6-02A3-432E-B93B-A6498AA1866A}"/>
                </a:ext>
              </a:extLst>
            </p:cNvPr>
            <p:cNvGrpSpPr/>
            <p:nvPr/>
          </p:nvGrpSpPr>
          <p:grpSpPr>
            <a:xfrm>
              <a:off x="1649062" y="8589915"/>
              <a:ext cx="4694237" cy="783364"/>
              <a:chOff x="1649062" y="8589915"/>
              <a:chExt cx="4694237" cy="783364"/>
            </a:xfrm>
          </p:grpSpPr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31793297-B436-4CFF-BB3E-9C0D16EE1D32}"/>
                  </a:ext>
                </a:extLst>
              </p:cNvPr>
              <p:cNvSpPr txBox="1"/>
              <p:nvPr/>
            </p:nvSpPr>
            <p:spPr>
              <a:xfrm>
                <a:off x="1649062" y="8589915"/>
                <a:ext cx="469423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>
                  <a:defRPr sz="800" baseline="0">
                    <a:solidFill>
                      <a:srgbClr val="4F5052"/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pPr marL="171450" indent="-171450">
                  <a:buFont typeface="Arial Unicode MS" panose="020B0604020202020204" pitchFamily="50" charset="-127"/>
                  <a:buChar char="≡"/>
                </a:pPr>
                <a:r>
                  <a:rPr lang="ko-KR" altLang="en-US" sz="1000">
                    <a:solidFill>
                      <a:srgbClr val="033370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시간적</a:t>
                </a:r>
                <a:r>
                  <a:rPr lang="en-US" altLang="ko-KR" sz="1000">
                    <a:solidFill>
                      <a:srgbClr val="033370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, </a:t>
                </a:r>
                <a:r>
                  <a:rPr lang="ko-KR" altLang="en-US" sz="1000">
                    <a:solidFill>
                      <a:srgbClr val="033370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공간적 제약이 없는 시기능 강화 훈련</a:t>
                </a:r>
                <a:endParaRPr lang="en-US" altLang="ko-KR" sz="1000" dirty="0">
                  <a:solidFill>
                    <a:srgbClr val="033370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5043BF3E-FFE5-462C-B5EB-E040DE6F622E}"/>
                  </a:ext>
                </a:extLst>
              </p:cNvPr>
              <p:cNvSpPr txBox="1"/>
              <p:nvPr/>
            </p:nvSpPr>
            <p:spPr>
              <a:xfrm>
                <a:off x="1649063" y="9127058"/>
                <a:ext cx="469423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>
                  <a:defRPr sz="800" baseline="0">
                    <a:solidFill>
                      <a:srgbClr val="4F5052"/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pPr marL="171450" indent="-171450">
                  <a:buFont typeface="Arial Unicode MS" panose="020B0604020202020204" pitchFamily="50" charset="-127"/>
                  <a:buChar char="≡"/>
                </a:pPr>
                <a:r>
                  <a:rPr lang="ko-KR" altLang="en-US" sz="1000">
                    <a:solidFill>
                      <a:srgbClr val="033370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시기능 훈련 기기의 국산화</a:t>
                </a:r>
                <a:endParaRPr lang="en-US" altLang="ko-KR" sz="1000" dirty="0">
                  <a:solidFill>
                    <a:srgbClr val="033370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5B53BFEE-4676-426B-B3FA-BDC7A7A9A821}"/>
                  </a:ext>
                </a:extLst>
              </p:cNvPr>
              <p:cNvSpPr txBox="1"/>
              <p:nvPr/>
            </p:nvSpPr>
            <p:spPr>
              <a:xfrm>
                <a:off x="1649063" y="8858486"/>
                <a:ext cx="458981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>
                  <a:defRPr sz="800" baseline="0">
                    <a:solidFill>
                      <a:srgbClr val="4F5052"/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pPr marL="171450" indent="-171450">
                  <a:buFont typeface="Arial Unicode MS" panose="020B0604020202020204" pitchFamily="50" charset="-127"/>
                  <a:buChar char="≡"/>
                </a:pPr>
                <a:r>
                  <a:rPr lang="ko-KR" altLang="en-US" sz="1000">
                    <a:solidFill>
                      <a:srgbClr val="033370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스마트폰 등과 같은 기기를 장착하여 </a:t>
                </a:r>
                <a:r>
                  <a:rPr lang="en-US" altLang="ko-KR" sz="1000">
                    <a:solidFill>
                      <a:srgbClr val="033370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VR </a:t>
                </a:r>
                <a:r>
                  <a:rPr lang="ko-KR" altLang="en-US" sz="1000">
                    <a:solidFill>
                      <a:srgbClr val="033370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소프트웨어로 다양한 훈련 수행</a:t>
                </a:r>
                <a:endParaRPr lang="en-US" altLang="ko-KR" sz="1000" dirty="0">
                  <a:solidFill>
                    <a:srgbClr val="033370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159" name="Freeform 189">
              <a:extLst>
                <a:ext uri="{FF2B5EF4-FFF2-40B4-BE49-F238E27FC236}">
                  <a16:creationId xmlns:a16="http://schemas.microsoft.com/office/drawing/2014/main" id="{BC8B6D2C-32F8-462E-984C-2C900EBE95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0405" y="8665992"/>
              <a:ext cx="467695" cy="631207"/>
            </a:xfrm>
            <a:custGeom>
              <a:avLst/>
              <a:gdLst>
                <a:gd name="T0" fmla="*/ 295 w 335"/>
                <a:gd name="T1" fmla="*/ 50 h 448"/>
                <a:gd name="T2" fmla="*/ 273 w 335"/>
                <a:gd name="T3" fmla="*/ 10 h 448"/>
                <a:gd name="T4" fmla="*/ 254 w 335"/>
                <a:gd name="T5" fmla="*/ 48 h 448"/>
                <a:gd name="T6" fmla="*/ 64 w 335"/>
                <a:gd name="T7" fmla="*/ 267 h 448"/>
                <a:gd name="T8" fmla="*/ 88 w 335"/>
                <a:gd name="T9" fmla="*/ 324 h 448"/>
                <a:gd name="T10" fmla="*/ 90 w 335"/>
                <a:gd name="T11" fmla="*/ 370 h 448"/>
                <a:gd name="T12" fmla="*/ 97 w 335"/>
                <a:gd name="T13" fmla="*/ 419 h 448"/>
                <a:gd name="T14" fmla="*/ 121 w 335"/>
                <a:gd name="T15" fmla="*/ 448 h 448"/>
                <a:gd name="T16" fmla="*/ 185 w 335"/>
                <a:gd name="T17" fmla="*/ 419 h 448"/>
                <a:gd name="T18" fmla="*/ 201 w 335"/>
                <a:gd name="T19" fmla="*/ 377 h 448"/>
                <a:gd name="T20" fmla="*/ 217 w 335"/>
                <a:gd name="T21" fmla="*/ 343 h 448"/>
                <a:gd name="T22" fmla="*/ 211 w 335"/>
                <a:gd name="T23" fmla="*/ 292 h 448"/>
                <a:gd name="T24" fmla="*/ 292 w 335"/>
                <a:gd name="T25" fmla="*/ 146 h 448"/>
                <a:gd name="T26" fmla="*/ 287 w 335"/>
                <a:gd name="T27" fmla="*/ 107 h 448"/>
                <a:gd name="T28" fmla="*/ 328 w 335"/>
                <a:gd name="T29" fmla="*/ 77 h 448"/>
                <a:gd name="T30" fmla="*/ 335 w 335"/>
                <a:gd name="T31" fmla="*/ 71 h 448"/>
                <a:gd name="T32" fmla="*/ 146 w 335"/>
                <a:gd name="T33" fmla="*/ 91 h 448"/>
                <a:gd name="T34" fmla="*/ 199 w 335"/>
                <a:gd name="T35" fmla="*/ 169 h 448"/>
                <a:gd name="T36" fmla="*/ 189 w 335"/>
                <a:gd name="T37" fmla="*/ 238 h 448"/>
                <a:gd name="T38" fmla="*/ 191 w 335"/>
                <a:gd name="T39" fmla="*/ 196 h 448"/>
                <a:gd name="T40" fmla="*/ 154 w 335"/>
                <a:gd name="T41" fmla="*/ 214 h 448"/>
                <a:gd name="T42" fmla="*/ 174 w 335"/>
                <a:gd name="T43" fmla="*/ 153 h 448"/>
                <a:gd name="T44" fmla="*/ 154 w 335"/>
                <a:gd name="T45" fmla="*/ 139 h 448"/>
                <a:gd name="T46" fmla="*/ 141 w 335"/>
                <a:gd name="T47" fmla="*/ 165 h 448"/>
                <a:gd name="T48" fmla="*/ 119 w 335"/>
                <a:gd name="T49" fmla="*/ 162 h 448"/>
                <a:gd name="T50" fmla="*/ 141 w 335"/>
                <a:gd name="T51" fmla="*/ 215 h 448"/>
                <a:gd name="T52" fmla="*/ 103 w 335"/>
                <a:gd name="T53" fmla="*/ 196 h 448"/>
                <a:gd name="T54" fmla="*/ 141 w 335"/>
                <a:gd name="T55" fmla="*/ 245 h 448"/>
                <a:gd name="T56" fmla="*/ 86 w 335"/>
                <a:gd name="T57" fmla="*/ 207 h 448"/>
                <a:gd name="T58" fmla="*/ 146 w 335"/>
                <a:gd name="T59" fmla="*/ 91 h 448"/>
                <a:gd name="T60" fmla="*/ 195 w 335"/>
                <a:gd name="T61" fmla="*/ 351 h 448"/>
                <a:gd name="T62" fmla="*/ 103 w 335"/>
                <a:gd name="T63" fmla="*/ 346 h 448"/>
                <a:gd name="T64" fmla="*/ 90 w 335"/>
                <a:gd name="T65" fmla="*/ 340 h 448"/>
                <a:gd name="T66" fmla="*/ 146 w 335"/>
                <a:gd name="T67" fmla="*/ 335 h 448"/>
                <a:gd name="T68" fmla="*/ 118 w 335"/>
                <a:gd name="T69" fmla="*/ 340 h 448"/>
                <a:gd name="T70" fmla="*/ 187 w 335"/>
                <a:gd name="T71" fmla="*/ 365 h 448"/>
                <a:gd name="T72" fmla="*/ 103 w 335"/>
                <a:gd name="T73" fmla="*/ 376 h 448"/>
                <a:gd name="T74" fmla="*/ 187 w 335"/>
                <a:gd name="T75" fmla="*/ 365 h 448"/>
                <a:gd name="T76" fmla="*/ 121 w 335"/>
                <a:gd name="T77" fmla="*/ 435 h 448"/>
                <a:gd name="T78" fmla="*/ 172 w 335"/>
                <a:gd name="T79" fmla="*/ 419 h 448"/>
                <a:gd name="T80" fmla="*/ 97 w 335"/>
                <a:gd name="T81" fmla="*/ 406 h 448"/>
                <a:gd name="T82" fmla="*/ 107 w 335"/>
                <a:gd name="T83" fmla="*/ 398 h 448"/>
                <a:gd name="T84" fmla="*/ 97 w 335"/>
                <a:gd name="T85" fmla="*/ 389 h 448"/>
                <a:gd name="T86" fmla="*/ 118 w 335"/>
                <a:gd name="T87" fmla="*/ 395 h 448"/>
                <a:gd name="T88" fmla="*/ 203 w 335"/>
                <a:gd name="T89" fmla="*/ 401 h 448"/>
                <a:gd name="T90" fmla="*/ 218 w 335"/>
                <a:gd name="T91" fmla="*/ 258 h 448"/>
                <a:gd name="T92" fmla="*/ 190 w 335"/>
                <a:gd name="T93" fmla="*/ 321 h 448"/>
                <a:gd name="T94" fmla="*/ 181 w 335"/>
                <a:gd name="T95" fmla="*/ 255 h 448"/>
                <a:gd name="T96" fmla="*/ 211 w 335"/>
                <a:gd name="T97" fmla="*/ 163 h 448"/>
                <a:gd name="T98" fmla="*/ 148 w 335"/>
                <a:gd name="T99" fmla="*/ 73 h 448"/>
                <a:gd name="T100" fmla="*/ 84 w 335"/>
                <a:gd name="T101" fmla="*/ 163 h 448"/>
                <a:gd name="T102" fmla="*/ 101 w 335"/>
                <a:gd name="T103" fmla="*/ 250 h 448"/>
                <a:gd name="T104" fmla="*/ 101 w 335"/>
                <a:gd name="T105" fmla="*/ 321 h 448"/>
                <a:gd name="T106" fmla="*/ 73 w 335"/>
                <a:gd name="T107" fmla="*/ 258 h 448"/>
                <a:gd name="T108" fmla="*/ 52 w 335"/>
                <a:gd name="T109" fmla="*/ 52 h 448"/>
                <a:gd name="T110" fmla="*/ 218 w 335"/>
                <a:gd name="T111" fmla="*/ 64 h 448"/>
                <a:gd name="T112" fmla="*/ 212 w 335"/>
                <a:gd name="T113" fmla="*/ 71 h 448"/>
                <a:gd name="T114" fmla="*/ 218 w 335"/>
                <a:gd name="T115" fmla="*/ 77 h 448"/>
                <a:gd name="T116" fmla="*/ 273 w 335"/>
                <a:gd name="T117" fmla="*/ 132 h 448"/>
                <a:gd name="T118" fmla="*/ 278 w 335"/>
                <a:gd name="T119" fmla="*/ 131 h 448"/>
                <a:gd name="T120" fmla="*/ 220 w 335"/>
                <a:gd name="T121" fmla="*/ 256 h 448"/>
                <a:gd name="T122" fmla="*/ 273 w 335"/>
                <a:gd name="T123" fmla="*/ 43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5" h="448">
                  <a:moveTo>
                    <a:pt x="328" y="64"/>
                  </a:moveTo>
                  <a:cubicBezTo>
                    <a:pt x="328" y="64"/>
                    <a:pt x="328" y="64"/>
                    <a:pt x="328" y="64"/>
                  </a:cubicBezTo>
                  <a:cubicBezTo>
                    <a:pt x="315" y="64"/>
                    <a:pt x="303" y="59"/>
                    <a:pt x="295" y="50"/>
                  </a:cubicBezTo>
                  <a:cubicBezTo>
                    <a:pt x="286" y="42"/>
                    <a:pt x="281" y="30"/>
                    <a:pt x="281" y="16"/>
                  </a:cubicBezTo>
                  <a:cubicBezTo>
                    <a:pt x="281" y="13"/>
                    <a:pt x="278" y="10"/>
                    <a:pt x="274" y="10"/>
                  </a:cubicBezTo>
                  <a:cubicBezTo>
                    <a:pt x="274" y="10"/>
                    <a:pt x="274" y="10"/>
                    <a:pt x="273" y="10"/>
                  </a:cubicBezTo>
                  <a:cubicBezTo>
                    <a:pt x="273" y="10"/>
                    <a:pt x="273" y="10"/>
                    <a:pt x="273" y="10"/>
                  </a:cubicBezTo>
                  <a:cubicBezTo>
                    <a:pt x="269" y="10"/>
                    <a:pt x="266" y="13"/>
                    <a:pt x="266" y="16"/>
                  </a:cubicBezTo>
                  <a:cubicBezTo>
                    <a:pt x="266" y="28"/>
                    <a:pt x="262" y="39"/>
                    <a:pt x="254" y="48"/>
                  </a:cubicBezTo>
                  <a:cubicBezTo>
                    <a:pt x="228" y="18"/>
                    <a:pt x="189" y="0"/>
                    <a:pt x="146" y="0"/>
                  </a:cubicBezTo>
                  <a:cubicBezTo>
                    <a:pt x="65" y="0"/>
                    <a:pt x="0" y="65"/>
                    <a:pt x="0" y="146"/>
                  </a:cubicBezTo>
                  <a:cubicBezTo>
                    <a:pt x="0" y="196"/>
                    <a:pt x="25" y="240"/>
                    <a:pt x="64" y="267"/>
                  </a:cubicBezTo>
                  <a:cubicBezTo>
                    <a:pt x="70" y="274"/>
                    <a:pt x="76" y="283"/>
                    <a:pt x="81" y="292"/>
                  </a:cubicBezTo>
                  <a:cubicBezTo>
                    <a:pt x="86" y="300"/>
                    <a:pt x="88" y="309"/>
                    <a:pt x="88" y="317"/>
                  </a:cubicBezTo>
                  <a:cubicBezTo>
                    <a:pt x="88" y="319"/>
                    <a:pt x="88" y="322"/>
                    <a:pt x="88" y="324"/>
                  </a:cubicBezTo>
                  <a:cubicBezTo>
                    <a:pt x="81" y="327"/>
                    <a:pt x="76" y="335"/>
                    <a:pt x="76" y="343"/>
                  </a:cubicBezTo>
                  <a:cubicBezTo>
                    <a:pt x="76" y="352"/>
                    <a:pt x="81" y="360"/>
                    <a:pt x="89" y="363"/>
                  </a:cubicBezTo>
                  <a:cubicBezTo>
                    <a:pt x="90" y="365"/>
                    <a:pt x="90" y="367"/>
                    <a:pt x="90" y="370"/>
                  </a:cubicBezTo>
                  <a:cubicBezTo>
                    <a:pt x="90" y="372"/>
                    <a:pt x="90" y="375"/>
                    <a:pt x="89" y="378"/>
                  </a:cubicBezTo>
                  <a:cubicBezTo>
                    <a:pt x="81" y="381"/>
                    <a:pt x="76" y="389"/>
                    <a:pt x="76" y="398"/>
                  </a:cubicBezTo>
                  <a:cubicBezTo>
                    <a:pt x="76" y="410"/>
                    <a:pt x="85" y="419"/>
                    <a:pt x="97" y="419"/>
                  </a:cubicBezTo>
                  <a:cubicBezTo>
                    <a:pt x="106" y="419"/>
                    <a:pt x="106" y="419"/>
                    <a:pt x="106" y="419"/>
                  </a:cubicBezTo>
                  <a:cubicBezTo>
                    <a:pt x="106" y="432"/>
                    <a:pt x="106" y="432"/>
                    <a:pt x="106" y="432"/>
                  </a:cubicBezTo>
                  <a:cubicBezTo>
                    <a:pt x="106" y="441"/>
                    <a:pt x="113" y="448"/>
                    <a:pt x="121" y="448"/>
                  </a:cubicBezTo>
                  <a:cubicBezTo>
                    <a:pt x="170" y="448"/>
                    <a:pt x="170" y="448"/>
                    <a:pt x="170" y="448"/>
                  </a:cubicBezTo>
                  <a:cubicBezTo>
                    <a:pt x="178" y="448"/>
                    <a:pt x="185" y="441"/>
                    <a:pt x="185" y="432"/>
                  </a:cubicBezTo>
                  <a:cubicBezTo>
                    <a:pt x="185" y="419"/>
                    <a:pt x="185" y="419"/>
                    <a:pt x="185" y="419"/>
                  </a:cubicBezTo>
                  <a:cubicBezTo>
                    <a:pt x="195" y="419"/>
                    <a:pt x="195" y="419"/>
                    <a:pt x="195" y="419"/>
                  </a:cubicBezTo>
                  <a:cubicBezTo>
                    <a:pt x="207" y="419"/>
                    <a:pt x="217" y="410"/>
                    <a:pt x="217" y="398"/>
                  </a:cubicBezTo>
                  <a:cubicBezTo>
                    <a:pt x="217" y="388"/>
                    <a:pt x="210" y="379"/>
                    <a:pt x="201" y="377"/>
                  </a:cubicBezTo>
                  <a:cubicBezTo>
                    <a:pt x="200" y="374"/>
                    <a:pt x="199" y="372"/>
                    <a:pt x="199" y="370"/>
                  </a:cubicBezTo>
                  <a:cubicBezTo>
                    <a:pt x="199" y="368"/>
                    <a:pt x="200" y="365"/>
                    <a:pt x="200" y="364"/>
                  </a:cubicBezTo>
                  <a:cubicBezTo>
                    <a:pt x="210" y="362"/>
                    <a:pt x="217" y="353"/>
                    <a:pt x="217" y="343"/>
                  </a:cubicBezTo>
                  <a:cubicBezTo>
                    <a:pt x="217" y="334"/>
                    <a:pt x="211" y="327"/>
                    <a:pt x="204" y="323"/>
                  </a:cubicBezTo>
                  <a:cubicBezTo>
                    <a:pt x="204" y="321"/>
                    <a:pt x="203" y="319"/>
                    <a:pt x="203" y="317"/>
                  </a:cubicBezTo>
                  <a:cubicBezTo>
                    <a:pt x="203" y="309"/>
                    <a:pt x="206" y="300"/>
                    <a:pt x="211" y="292"/>
                  </a:cubicBezTo>
                  <a:cubicBezTo>
                    <a:pt x="215" y="283"/>
                    <a:pt x="221" y="274"/>
                    <a:pt x="228" y="267"/>
                  </a:cubicBezTo>
                  <a:cubicBezTo>
                    <a:pt x="267" y="240"/>
                    <a:pt x="292" y="196"/>
                    <a:pt x="292" y="146"/>
                  </a:cubicBezTo>
                  <a:cubicBezTo>
                    <a:pt x="292" y="146"/>
                    <a:pt x="292" y="146"/>
                    <a:pt x="292" y="146"/>
                  </a:cubicBezTo>
                  <a:cubicBezTo>
                    <a:pt x="292" y="146"/>
                    <a:pt x="292" y="146"/>
                    <a:pt x="292" y="146"/>
                  </a:cubicBezTo>
                  <a:cubicBezTo>
                    <a:pt x="292" y="146"/>
                    <a:pt x="292" y="146"/>
                    <a:pt x="292" y="146"/>
                  </a:cubicBezTo>
                  <a:cubicBezTo>
                    <a:pt x="292" y="132"/>
                    <a:pt x="290" y="119"/>
                    <a:pt x="287" y="107"/>
                  </a:cubicBezTo>
                  <a:cubicBezTo>
                    <a:pt x="287" y="106"/>
                    <a:pt x="286" y="105"/>
                    <a:pt x="285" y="104"/>
                  </a:cubicBezTo>
                  <a:cubicBezTo>
                    <a:pt x="288" y="100"/>
                    <a:pt x="291" y="95"/>
                    <a:pt x="295" y="91"/>
                  </a:cubicBezTo>
                  <a:cubicBezTo>
                    <a:pt x="303" y="83"/>
                    <a:pt x="315" y="77"/>
                    <a:pt x="328" y="77"/>
                  </a:cubicBezTo>
                  <a:cubicBezTo>
                    <a:pt x="328" y="77"/>
                    <a:pt x="328" y="77"/>
                    <a:pt x="328" y="77"/>
                  </a:cubicBezTo>
                  <a:cubicBezTo>
                    <a:pt x="332" y="77"/>
                    <a:pt x="335" y="75"/>
                    <a:pt x="335" y="71"/>
                  </a:cubicBezTo>
                  <a:cubicBezTo>
                    <a:pt x="335" y="71"/>
                    <a:pt x="335" y="71"/>
                    <a:pt x="335" y="71"/>
                  </a:cubicBezTo>
                  <a:cubicBezTo>
                    <a:pt x="335" y="71"/>
                    <a:pt x="335" y="71"/>
                    <a:pt x="335" y="71"/>
                  </a:cubicBezTo>
                  <a:cubicBezTo>
                    <a:pt x="335" y="67"/>
                    <a:pt x="332" y="64"/>
                    <a:pt x="328" y="64"/>
                  </a:cubicBezTo>
                  <a:close/>
                  <a:moveTo>
                    <a:pt x="146" y="91"/>
                  </a:moveTo>
                  <a:cubicBezTo>
                    <a:pt x="147" y="90"/>
                    <a:pt x="147" y="90"/>
                    <a:pt x="148" y="89"/>
                  </a:cubicBezTo>
                  <a:cubicBezTo>
                    <a:pt x="154" y="97"/>
                    <a:pt x="166" y="112"/>
                    <a:pt x="178" y="130"/>
                  </a:cubicBezTo>
                  <a:cubicBezTo>
                    <a:pt x="186" y="142"/>
                    <a:pt x="194" y="156"/>
                    <a:pt x="199" y="169"/>
                  </a:cubicBezTo>
                  <a:cubicBezTo>
                    <a:pt x="205" y="183"/>
                    <a:pt x="209" y="196"/>
                    <a:pt x="209" y="207"/>
                  </a:cubicBezTo>
                  <a:cubicBezTo>
                    <a:pt x="209" y="213"/>
                    <a:pt x="208" y="218"/>
                    <a:pt x="206" y="222"/>
                  </a:cubicBezTo>
                  <a:cubicBezTo>
                    <a:pt x="203" y="229"/>
                    <a:pt x="198" y="234"/>
                    <a:pt x="189" y="238"/>
                  </a:cubicBezTo>
                  <a:cubicBezTo>
                    <a:pt x="181" y="242"/>
                    <a:pt x="169" y="245"/>
                    <a:pt x="154" y="245"/>
                  </a:cubicBezTo>
                  <a:cubicBezTo>
                    <a:pt x="154" y="233"/>
                    <a:pt x="154" y="233"/>
                    <a:pt x="154" y="233"/>
                  </a:cubicBezTo>
                  <a:cubicBezTo>
                    <a:pt x="191" y="196"/>
                    <a:pt x="191" y="196"/>
                    <a:pt x="191" y="196"/>
                  </a:cubicBezTo>
                  <a:cubicBezTo>
                    <a:pt x="193" y="193"/>
                    <a:pt x="193" y="189"/>
                    <a:pt x="191" y="186"/>
                  </a:cubicBezTo>
                  <a:cubicBezTo>
                    <a:pt x="188" y="184"/>
                    <a:pt x="184" y="184"/>
                    <a:pt x="181" y="186"/>
                  </a:cubicBezTo>
                  <a:cubicBezTo>
                    <a:pt x="154" y="214"/>
                    <a:pt x="154" y="214"/>
                    <a:pt x="154" y="214"/>
                  </a:cubicBezTo>
                  <a:cubicBezTo>
                    <a:pt x="154" y="183"/>
                    <a:pt x="154" y="183"/>
                    <a:pt x="154" y="183"/>
                  </a:cubicBezTo>
                  <a:cubicBezTo>
                    <a:pt x="174" y="162"/>
                    <a:pt x="174" y="162"/>
                    <a:pt x="174" y="162"/>
                  </a:cubicBezTo>
                  <a:cubicBezTo>
                    <a:pt x="177" y="160"/>
                    <a:pt x="177" y="156"/>
                    <a:pt x="174" y="153"/>
                  </a:cubicBezTo>
                  <a:cubicBezTo>
                    <a:pt x="172" y="151"/>
                    <a:pt x="167" y="151"/>
                    <a:pt x="165" y="153"/>
                  </a:cubicBezTo>
                  <a:cubicBezTo>
                    <a:pt x="154" y="164"/>
                    <a:pt x="154" y="164"/>
                    <a:pt x="154" y="164"/>
                  </a:cubicBezTo>
                  <a:cubicBezTo>
                    <a:pt x="154" y="139"/>
                    <a:pt x="154" y="139"/>
                    <a:pt x="154" y="139"/>
                  </a:cubicBezTo>
                  <a:cubicBezTo>
                    <a:pt x="154" y="135"/>
                    <a:pt x="151" y="133"/>
                    <a:pt x="147" y="133"/>
                  </a:cubicBezTo>
                  <a:cubicBezTo>
                    <a:pt x="144" y="133"/>
                    <a:pt x="141" y="135"/>
                    <a:pt x="141" y="139"/>
                  </a:cubicBezTo>
                  <a:cubicBezTo>
                    <a:pt x="141" y="165"/>
                    <a:pt x="141" y="165"/>
                    <a:pt x="141" y="165"/>
                  </a:cubicBezTo>
                  <a:cubicBezTo>
                    <a:pt x="129" y="153"/>
                    <a:pt x="129" y="153"/>
                    <a:pt x="129" y="153"/>
                  </a:cubicBezTo>
                  <a:cubicBezTo>
                    <a:pt x="126" y="151"/>
                    <a:pt x="122" y="151"/>
                    <a:pt x="119" y="153"/>
                  </a:cubicBezTo>
                  <a:cubicBezTo>
                    <a:pt x="117" y="156"/>
                    <a:pt x="117" y="160"/>
                    <a:pt x="119" y="162"/>
                  </a:cubicBezTo>
                  <a:cubicBezTo>
                    <a:pt x="140" y="183"/>
                    <a:pt x="140" y="183"/>
                    <a:pt x="140" y="183"/>
                  </a:cubicBezTo>
                  <a:cubicBezTo>
                    <a:pt x="140" y="183"/>
                    <a:pt x="140" y="183"/>
                    <a:pt x="141" y="183"/>
                  </a:cubicBezTo>
                  <a:cubicBezTo>
                    <a:pt x="141" y="215"/>
                    <a:pt x="141" y="215"/>
                    <a:pt x="141" y="215"/>
                  </a:cubicBezTo>
                  <a:cubicBezTo>
                    <a:pt x="112" y="186"/>
                    <a:pt x="112" y="186"/>
                    <a:pt x="112" y="186"/>
                  </a:cubicBezTo>
                  <a:cubicBezTo>
                    <a:pt x="110" y="184"/>
                    <a:pt x="105" y="184"/>
                    <a:pt x="103" y="186"/>
                  </a:cubicBezTo>
                  <a:cubicBezTo>
                    <a:pt x="100" y="189"/>
                    <a:pt x="100" y="193"/>
                    <a:pt x="103" y="196"/>
                  </a:cubicBezTo>
                  <a:cubicBezTo>
                    <a:pt x="141" y="233"/>
                    <a:pt x="141" y="233"/>
                    <a:pt x="141" y="233"/>
                  </a:cubicBezTo>
                  <a:cubicBezTo>
                    <a:pt x="141" y="233"/>
                    <a:pt x="141" y="233"/>
                    <a:pt x="141" y="233"/>
                  </a:cubicBezTo>
                  <a:cubicBezTo>
                    <a:pt x="141" y="245"/>
                    <a:pt x="141" y="245"/>
                    <a:pt x="141" y="245"/>
                  </a:cubicBezTo>
                  <a:cubicBezTo>
                    <a:pt x="131" y="245"/>
                    <a:pt x="124" y="244"/>
                    <a:pt x="117" y="242"/>
                  </a:cubicBezTo>
                  <a:cubicBezTo>
                    <a:pt x="105" y="239"/>
                    <a:pt x="97" y="234"/>
                    <a:pt x="93" y="228"/>
                  </a:cubicBezTo>
                  <a:cubicBezTo>
                    <a:pt x="88" y="223"/>
                    <a:pt x="86" y="216"/>
                    <a:pt x="86" y="207"/>
                  </a:cubicBezTo>
                  <a:cubicBezTo>
                    <a:pt x="86" y="196"/>
                    <a:pt x="90" y="182"/>
                    <a:pt x="96" y="168"/>
                  </a:cubicBezTo>
                  <a:cubicBezTo>
                    <a:pt x="106" y="147"/>
                    <a:pt x="120" y="126"/>
                    <a:pt x="131" y="110"/>
                  </a:cubicBezTo>
                  <a:cubicBezTo>
                    <a:pt x="137" y="102"/>
                    <a:pt x="143" y="95"/>
                    <a:pt x="146" y="91"/>
                  </a:cubicBezTo>
                  <a:close/>
                  <a:moveTo>
                    <a:pt x="118" y="346"/>
                  </a:moveTo>
                  <a:cubicBezTo>
                    <a:pt x="203" y="346"/>
                    <a:pt x="203" y="346"/>
                    <a:pt x="203" y="346"/>
                  </a:cubicBezTo>
                  <a:cubicBezTo>
                    <a:pt x="202" y="349"/>
                    <a:pt x="199" y="351"/>
                    <a:pt x="195" y="351"/>
                  </a:cubicBezTo>
                  <a:cubicBezTo>
                    <a:pt x="97" y="351"/>
                    <a:pt x="97" y="351"/>
                    <a:pt x="97" y="351"/>
                  </a:cubicBezTo>
                  <a:cubicBezTo>
                    <a:pt x="94" y="351"/>
                    <a:pt x="91" y="349"/>
                    <a:pt x="90" y="346"/>
                  </a:cubicBezTo>
                  <a:cubicBezTo>
                    <a:pt x="103" y="346"/>
                    <a:pt x="103" y="346"/>
                    <a:pt x="103" y="346"/>
                  </a:cubicBezTo>
                  <a:cubicBezTo>
                    <a:pt x="105" y="346"/>
                    <a:pt x="107" y="345"/>
                    <a:pt x="107" y="343"/>
                  </a:cubicBezTo>
                  <a:cubicBezTo>
                    <a:pt x="107" y="341"/>
                    <a:pt x="105" y="340"/>
                    <a:pt x="103" y="340"/>
                  </a:cubicBezTo>
                  <a:cubicBezTo>
                    <a:pt x="90" y="340"/>
                    <a:pt x="90" y="340"/>
                    <a:pt x="90" y="340"/>
                  </a:cubicBezTo>
                  <a:cubicBezTo>
                    <a:pt x="91" y="337"/>
                    <a:pt x="93" y="335"/>
                    <a:pt x="96" y="335"/>
                  </a:cubicBezTo>
                  <a:cubicBezTo>
                    <a:pt x="113" y="335"/>
                    <a:pt x="141" y="335"/>
                    <a:pt x="145" y="335"/>
                  </a:cubicBezTo>
                  <a:cubicBezTo>
                    <a:pt x="146" y="335"/>
                    <a:pt x="146" y="335"/>
                    <a:pt x="146" y="335"/>
                  </a:cubicBezTo>
                  <a:cubicBezTo>
                    <a:pt x="151" y="335"/>
                    <a:pt x="180" y="335"/>
                    <a:pt x="197" y="335"/>
                  </a:cubicBezTo>
                  <a:cubicBezTo>
                    <a:pt x="200" y="335"/>
                    <a:pt x="202" y="337"/>
                    <a:pt x="203" y="340"/>
                  </a:cubicBezTo>
                  <a:cubicBezTo>
                    <a:pt x="118" y="340"/>
                    <a:pt x="118" y="340"/>
                    <a:pt x="118" y="340"/>
                  </a:cubicBezTo>
                  <a:cubicBezTo>
                    <a:pt x="116" y="340"/>
                    <a:pt x="115" y="341"/>
                    <a:pt x="115" y="343"/>
                  </a:cubicBezTo>
                  <a:cubicBezTo>
                    <a:pt x="115" y="345"/>
                    <a:pt x="116" y="346"/>
                    <a:pt x="118" y="346"/>
                  </a:cubicBezTo>
                  <a:close/>
                  <a:moveTo>
                    <a:pt x="187" y="365"/>
                  </a:moveTo>
                  <a:cubicBezTo>
                    <a:pt x="186" y="366"/>
                    <a:pt x="186" y="368"/>
                    <a:pt x="186" y="370"/>
                  </a:cubicBezTo>
                  <a:cubicBezTo>
                    <a:pt x="186" y="372"/>
                    <a:pt x="186" y="374"/>
                    <a:pt x="187" y="376"/>
                  </a:cubicBezTo>
                  <a:cubicBezTo>
                    <a:pt x="103" y="376"/>
                    <a:pt x="103" y="376"/>
                    <a:pt x="103" y="376"/>
                  </a:cubicBezTo>
                  <a:cubicBezTo>
                    <a:pt x="103" y="374"/>
                    <a:pt x="103" y="372"/>
                    <a:pt x="103" y="370"/>
                  </a:cubicBezTo>
                  <a:cubicBezTo>
                    <a:pt x="103" y="368"/>
                    <a:pt x="103" y="366"/>
                    <a:pt x="103" y="365"/>
                  </a:cubicBezTo>
                  <a:lnTo>
                    <a:pt x="187" y="365"/>
                  </a:lnTo>
                  <a:close/>
                  <a:moveTo>
                    <a:pt x="172" y="432"/>
                  </a:moveTo>
                  <a:cubicBezTo>
                    <a:pt x="172" y="434"/>
                    <a:pt x="171" y="435"/>
                    <a:pt x="170" y="435"/>
                  </a:cubicBezTo>
                  <a:cubicBezTo>
                    <a:pt x="121" y="435"/>
                    <a:pt x="121" y="435"/>
                    <a:pt x="121" y="435"/>
                  </a:cubicBezTo>
                  <a:cubicBezTo>
                    <a:pt x="120" y="435"/>
                    <a:pt x="119" y="434"/>
                    <a:pt x="119" y="432"/>
                  </a:cubicBezTo>
                  <a:cubicBezTo>
                    <a:pt x="119" y="419"/>
                    <a:pt x="119" y="419"/>
                    <a:pt x="119" y="419"/>
                  </a:cubicBezTo>
                  <a:cubicBezTo>
                    <a:pt x="172" y="419"/>
                    <a:pt x="172" y="419"/>
                    <a:pt x="172" y="419"/>
                  </a:cubicBezTo>
                  <a:lnTo>
                    <a:pt x="172" y="432"/>
                  </a:lnTo>
                  <a:close/>
                  <a:moveTo>
                    <a:pt x="195" y="406"/>
                  </a:moveTo>
                  <a:cubicBezTo>
                    <a:pt x="97" y="406"/>
                    <a:pt x="97" y="406"/>
                    <a:pt x="97" y="406"/>
                  </a:cubicBezTo>
                  <a:cubicBezTo>
                    <a:pt x="94" y="406"/>
                    <a:pt x="91" y="404"/>
                    <a:pt x="90" y="401"/>
                  </a:cubicBezTo>
                  <a:cubicBezTo>
                    <a:pt x="103" y="401"/>
                    <a:pt x="103" y="401"/>
                    <a:pt x="103" y="401"/>
                  </a:cubicBezTo>
                  <a:cubicBezTo>
                    <a:pt x="105" y="401"/>
                    <a:pt x="107" y="400"/>
                    <a:pt x="107" y="398"/>
                  </a:cubicBezTo>
                  <a:cubicBezTo>
                    <a:pt x="107" y="396"/>
                    <a:pt x="105" y="395"/>
                    <a:pt x="103" y="395"/>
                  </a:cubicBezTo>
                  <a:cubicBezTo>
                    <a:pt x="89" y="395"/>
                    <a:pt x="89" y="395"/>
                    <a:pt x="89" y="395"/>
                  </a:cubicBezTo>
                  <a:cubicBezTo>
                    <a:pt x="91" y="392"/>
                    <a:pt x="94" y="389"/>
                    <a:pt x="97" y="389"/>
                  </a:cubicBezTo>
                  <a:cubicBezTo>
                    <a:pt x="195" y="389"/>
                    <a:pt x="195" y="389"/>
                    <a:pt x="195" y="389"/>
                  </a:cubicBezTo>
                  <a:cubicBezTo>
                    <a:pt x="199" y="389"/>
                    <a:pt x="202" y="392"/>
                    <a:pt x="203" y="395"/>
                  </a:cubicBezTo>
                  <a:cubicBezTo>
                    <a:pt x="118" y="395"/>
                    <a:pt x="118" y="395"/>
                    <a:pt x="118" y="395"/>
                  </a:cubicBezTo>
                  <a:cubicBezTo>
                    <a:pt x="116" y="395"/>
                    <a:pt x="115" y="396"/>
                    <a:pt x="115" y="398"/>
                  </a:cubicBezTo>
                  <a:cubicBezTo>
                    <a:pt x="115" y="400"/>
                    <a:pt x="116" y="401"/>
                    <a:pt x="118" y="401"/>
                  </a:cubicBezTo>
                  <a:cubicBezTo>
                    <a:pt x="203" y="401"/>
                    <a:pt x="203" y="401"/>
                    <a:pt x="203" y="401"/>
                  </a:cubicBezTo>
                  <a:cubicBezTo>
                    <a:pt x="201" y="404"/>
                    <a:pt x="198" y="406"/>
                    <a:pt x="195" y="406"/>
                  </a:cubicBezTo>
                  <a:close/>
                  <a:moveTo>
                    <a:pt x="220" y="256"/>
                  </a:moveTo>
                  <a:cubicBezTo>
                    <a:pt x="219" y="257"/>
                    <a:pt x="219" y="257"/>
                    <a:pt x="218" y="258"/>
                  </a:cubicBezTo>
                  <a:cubicBezTo>
                    <a:pt x="211" y="266"/>
                    <a:pt x="204" y="275"/>
                    <a:pt x="199" y="286"/>
                  </a:cubicBezTo>
                  <a:cubicBezTo>
                    <a:pt x="194" y="296"/>
                    <a:pt x="190" y="306"/>
                    <a:pt x="190" y="317"/>
                  </a:cubicBezTo>
                  <a:cubicBezTo>
                    <a:pt x="190" y="318"/>
                    <a:pt x="190" y="320"/>
                    <a:pt x="190" y="321"/>
                  </a:cubicBezTo>
                  <a:cubicBezTo>
                    <a:pt x="154" y="321"/>
                    <a:pt x="154" y="321"/>
                    <a:pt x="154" y="321"/>
                  </a:cubicBezTo>
                  <a:cubicBezTo>
                    <a:pt x="154" y="258"/>
                    <a:pt x="154" y="258"/>
                    <a:pt x="154" y="258"/>
                  </a:cubicBezTo>
                  <a:cubicBezTo>
                    <a:pt x="164" y="258"/>
                    <a:pt x="173" y="257"/>
                    <a:pt x="181" y="255"/>
                  </a:cubicBezTo>
                  <a:cubicBezTo>
                    <a:pt x="195" y="251"/>
                    <a:pt x="206" y="245"/>
                    <a:pt x="213" y="237"/>
                  </a:cubicBezTo>
                  <a:cubicBezTo>
                    <a:pt x="219" y="228"/>
                    <a:pt x="222" y="218"/>
                    <a:pt x="222" y="207"/>
                  </a:cubicBezTo>
                  <a:cubicBezTo>
                    <a:pt x="222" y="193"/>
                    <a:pt x="217" y="178"/>
                    <a:pt x="211" y="163"/>
                  </a:cubicBezTo>
                  <a:cubicBezTo>
                    <a:pt x="201" y="141"/>
                    <a:pt x="186" y="119"/>
                    <a:pt x="174" y="102"/>
                  </a:cubicBezTo>
                  <a:cubicBezTo>
                    <a:pt x="162" y="86"/>
                    <a:pt x="153" y="75"/>
                    <a:pt x="153" y="75"/>
                  </a:cubicBezTo>
                  <a:cubicBezTo>
                    <a:pt x="151" y="73"/>
                    <a:pt x="149" y="73"/>
                    <a:pt x="148" y="73"/>
                  </a:cubicBezTo>
                  <a:cubicBezTo>
                    <a:pt x="146" y="73"/>
                    <a:pt x="144" y="73"/>
                    <a:pt x="143" y="75"/>
                  </a:cubicBezTo>
                  <a:cubicBezTo>
                    <a:pt x="143" y="75"/>
                    <a:pt x="125" y="94"/>
                    <a:pt x="108" y="120"/>
                  </a:cubicBezTo>
                  <a:cubicBezTo>
                    <a:pt x="100" y="133"/>
                    <a:pt x="91" y="148"/>
                    <a:pt x="84" y="163"/>
                  </a:cubicBezTo>
                  <a:cubicBezTo>
                    <a:pt x="78" y="178"/>
                    <a:pt x="73" y="193"/>
                    <a:pt x="73" y="207"/>
                  </a:cubicBezTo>
                  <a:cubicBezTo>
                    <a:pt x="73" y="214"/>
                    <a:pt x="74" y="221"/>
                    <a:pt x="77" y="228"/>
                  </a:cubicBezTo>
                  <a:cubicBezTo>
                    <a:pt x="81" y="237"/>
                    <a:pt x="89" y="245"/>
                    <a:pt x="101" y="250"/>
                  </a:cubicBezTo>
                  <a:cubicBezTo>
                    <a:pt x="111" y="255"/>
                    <a:pt x="124" y="258"/>
                    <a:pt x="141" y="258"/>
                  </a:cubicBezTo>
                  <a:cubicBezTo>
                    <a:pt x="141" y="321"/>
                    <a:pt x="141" y="321"/>
                    <a:pt x="141" y="321"/>
                  </a:cubicBezTo>
                  <a:cubicBezTo>
                    <a:pt x="101" y="321"/>
                    <a:pt x="101" y="321"/>
                    <a:pt x="101" y="321"/>
                  </a:cubicBezTo>
                  <a:cubicBezTo>
                    <a:pt x="102" y="320"/>
                    <a:pt x="102" y="318"/>
                    <a:pt x="102" y="317"/>
                  </a:cubicBezTo>
                  <a:cubicBezTo>
                    <a:pt x="102" y="306"/>
                    <a:pt x="98" y="296"/>
                    <a:pt x="93" y="286"/>
                  </a:cubicBezTo>
                  <a:cubicBezTo>
                    <a:pt x="87" y="275"/>
                    <a:pt x="80" y="266"/>
                    <a:pt x="73" y="258"/>
                  </a:cubicBezTo>
                  <a:cubicBezTo>
                    <a:pt x="73" y="257"/>
                    <a:pt x="73" y="257"/>
                    <a:pt x="72" y="256"/>
                  </a:cubicBezTo>
                  <a:cubicBezTo>
                    <a:pt x="36" y="233"/>
                    <a:pt x="13" y="192"/>
                    <a:pt x="13" y="146"/>
                  </a:cubicBezTo>
                  <a:cubicBezTo>
                    <a:pt x="13" y="109"/>
                    <a:pt x="28" y="76"/>
                    <a:pt x="52" y="52"/>
                  </a:cubicBezTo>
                  <a:cubicBezTo>
                    <a:pt x="76" y="28"/>
                    <a:pt x="109" y="13"/>
                    <a:pt x="146" y="13"/>
                  </a:cubicBezTo>
                  <a:cubicBezTo>
                    <a:pt x="185" y="13"/>
                    <a:pt x="220" y="30"/>
                    <a:pt x="244" y="57"/>
                  </a:cubicBezTo>
                  <a:cubicBezTo>
                    <a:pt x="237" y="61"/>
                    <a:pt x="228" y="64"/>
                    <a:pt x="218" y="64"/>
                  </a:cubicBezTo>
                  <a:cubicBezTo>
                    <a:pt x="218" y="64"/>
                    <a:pt x="218" y="64"/>
                    <a:pt x="218" y="64"/>
                  </a:cubicBezTo>
                  <a:cubicBezTo>
                    <a:pt x="215" y="64"/>
                    <a:pt x="212" y="67"/>
                    <a:pt x="212" y="71"/>
                  </a:cubicBezTo>
                  <a:cubicBezTo>
                    <a:pt x="212" y="71"/>
                    <a:pt x="212" y="71"/>
                    <a:pt x="212" y="71"/>
                  </a:cubicBezTo>
                  <a:cubicBezTo>
                    <a:pt x="212" y="71"/>
                    <a:pt x="212" y="71"/>
                    <a:pt x="212" y="71"/>
                  </a:cubicBezTo>
                  <a:cubicBezTo>
                    <a:pt x="212" y="75"/>
                    <a:pt x="215" y="77"/>
                    <a:pt x="218" y="77"/>
                  </a:cubicBezTo>
                  <a:cubicBezTo>
                    <a:pt x="218" y="77"/>
                    <a:pt x="218" y="77"/>
                    <a:pt x="218" y="77"/>
                  </a:cubicBezTo>
                  <a:cubicBezTo>
                    <a:pt x="232" y="77"/>
                    <a:pt x="243" y="83"/>
                    <a:pt x="252" y="91"/>
                  </a:cubicBezTo>
                  <a:cubicBezTo>
                    <a:pt x="261" y="100"/>
                    <a:pt x="266" y="112"/>
                    <a:pt x="266" y="125"/>
                  </a:cubicBezTo>
                  <a:cubicBezTo>
                    <a:pt x="266" y="129"/>
                    <a:pt x="269" y="132"/>
                    <a:pt x="273" y="132"/>
                  </a:cubicBezTo>
                  <a:cubicBezTo>
                    <a:pt x="273" y="132"/>
                    <a:pt x="273" y="132"/>
                    <a:pt x="273" y="132"/>
                  </a:cubicBezTo>
                  <a:cubicBezTo>
                    <a:pt x="274" y="132"/>
                    <a:pt x="274" y="132"/>
                    <a:pt x="274" y="132"/>
                  </a:cubicBezTo>
                  <a:cubicBezTo>
                    <a:pt x="275" y="132"/>
                    <a:pt x="277" y="131"/>
                    <a:pt x="278" y="131"/>
                  </a:cubicBezTo>
                  <a:cubicBezTo>
                    <a:pt x="278" y="136"/>
                    <a:pt x="279" y="141"/>
                    <a:pt x="279" y="146"/>
                  </a:cubicBezTo>
                  <a:cubicBezTo>
                    <a:pt x="279" y="146"/>
                    <a:pt x="279" y="146"/>
                    <a:pt x="279" y="146"/>
                  </a:cubicBezTo>
                  <a:cubicBezTo>
                    <a:pt x="279" y="192"/>
                    <a:pt x="255" y="233"/>
                    <a:pt x="220" y="256"/>
                  </a:cubicBezTo>
                  <a:close/>
                  <a:moveTo>
                    <a:pt x="273" y="99"/>
                  </a:moveTo>
                  <a:cubicBezTo>
                    <a:pt x="268" y="87"/>
                    <a:pt x="258" y="77"/>
                    <a:pt x="246" y="71"/>
                  </a:cubicBezTo>
                  <a:cubicBezTo>
                    <a:pt x="258" y="65"/>
                    <a:pt x="268" y="55"/>
                    <a:pt x="273" y="43"/>
                  </a:cubicBezTo>
                  <a:cubicBezTo>
                    <a:pt x="279" y="55"/>
                    <a:pt x="289" y="65"/>
                    <a:pt x="301" y="71"/>
                  </a:cubicBezTo>
                  <a:cubicBezTo>
                    <a:pt x="289" y="77"/>
                    <a:pt x="279" y="87"/>
                    <a:pt x="273" y="99"/>
                  </a:cubicBezTo>
                  <a:close/>
                </a:path>
              </a:pathLst>
            </a:custGeom>
            <a:solidFill>
              <a:srgbClr val="03337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넥슨Lv2고딕 Medium"/>
                <a:ea typeface="넥슨Lv2고딕 Medium"/>
                <a:cs typeface="+mn-cs"/>
              </a:endParaRPr>
            </a:p>
          </p:txBody>
        </p:sp>
      </p:grpSp>
      <p:graphicFrame>
        <p:nvGraphicFramePr>
          <p:cNvPr id="161" name="표 160">
            <a:extLst>
              <a:ext uri="{FF2B5EF4-FFF2-40B4-BE49-F238E27FC236}">
                <a16:creationId xmlns:a16="http://schemas.microsoft.com/office/drawing/2014/main" id="{1D633545-1B95-4612-A5D8-A49E2F7DDB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560741"/>
              </p:ext>
            </p:extLst>
          </p:nvPr>
        </p:nvGraphicFramePr>
        <p:xfrm>
          <a:off x="1581380" y="2267079"/>
          <a:ext cx="5024378" cy="426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189">
                  <a:extLst>
                    <a:ext uri="{9D8B030D-6E8A-4147-A177-3AD203B41FA5}">
                      <a16:colId xmlns:a16="http://schemas.microsoft.com/office/drawing/2014/main" val="929793996"/>
                    </a:ext>
                  </a:extLst>
                </a:gridCol>
                <a:gridCol w="901777">
                  <a:extLst>
                    <a:ext uri="{9D8B030D-6E8A-4147-A177-3AD203B41FA5}">
                      <a16:colId xmlns:a16="http://schemas.microsoft.com/office/drawing/2014/main" val="3486290439"/>
                    </a:ext>
                  </a:extLst>
                </a:gridCol>
                <a:gridCol w="3157412">
                  <a:extLst>
                    <a:ext uri="{9D8B030D-6E8A-4147-A177-3AD203B41FA5}">
                      <a16:colId xmlns:a16="http://schemas.microsoft.com/office/drawing/2014/main" val="2779152444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081750856"/>
                    </a:ext>
                  </a:extLst>
                </a:gridCol>
              </a:tblGrid>
              <a:tr h="213108"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순번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특허번호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-70" normalizeH="0" baseline="0" noProof="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명칭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-70" normalizeH="0" baseline="0" noProof="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권리상태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7855030"/>
                  </a:ext>
                </a:extLst>
              </a:tr>
              <a:tr h="213108"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altLang="ko-KR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  <a:cs typeface="+mn-cs"/>
                        </a:rPr>
                        <a:t>1</a:t>
                      </a:r>
                      <a:endParaRPr lang="ko-KR" altLang="en-US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altLang="ko-KR" sz="1000" b="0" kern="1200" spc="-7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  <a:cs typeface="+mn-cs"/>
                        </a:rPr>
                        <a:t>10-2525274</a:t>
                      </a:r>
                      <a:endParaRPr lang="ko-KR" altLang="en-US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000" b="0" kern="1200" spc="-7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  <a:cs typeface="+mn-cs"/>
                        </a:rPr>
                        <a:t>가상현실구현기기를 이용한 양안시 훈련용 교정 디바이스</a:t>
                      </a:r>
                      <a:endParaRPr lang="ko-KR" altLang="en-US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  <a:cs typeface="+mn-cs"/>
                        </a:rPr>
                        <a:t>등록유지</a:t>
                      </a:r>
                      <a:endParaRPr lang="en-US" altLang="ko-KR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5449919"/>
                  </a:ext>
                </a:extLst>
              </a:tr>
            </a:tbl>
          </a:graphicData>
        </a:graphic>
      </p:graphicFrame>
      <p:cxnSp>
        <p:nvCxnSpPr>
          <p:cNvPr id="78" name="직선 연결선 77">
            <a:extLst>
              <a:ext uri="{FF2B5EF4-FFF2-40B4-BE49-F238E27FC236}">
                <a16:creationId xmlns:a16="http://schemas.microsoft.com/office/drawing/2014/main" id="{56EBC91A-A3F7-446B-8C60-39A62E83A52C}"/>
              </a:ext>
            </a:extLst>
          </p:cNvPr>
          <p:cNvCxnSpPr>
            <a:cxnSpLocks/>
          </p:cNvCxnSpPr>
          <p:nvPr/>
        </p:nvCxnSpPr>
        <p:spPr>
          <a:xfrm>
            <a:off x="463550" y="2972332"/>
            <a:ext cx="6118225" cy="0"/>
          </a:xfrm>
          <a:prstGeom prst="line">
            <a:avLst/>
          </a:prstGeom>
          <a:ln>
            <a:solidFill>
              <a:srgbClr val="033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115C9BE8-BE77-4E3E-8972-4C909E6BBABD}"/>
              </a:ext>
            </a:extLst>
          </p:cNvPr>
          <p:cNvSpPr txBox="1"/>
          <p:nvPr/>
        </p:nvSpPr>
        <p:spPr>
          <a:xfrm>
            <a:off x="927083" y="3094036"/>
            <a:ext cx="20643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3337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기술 개요</a:t>
            </a:r>
          </a:p>
        </p:txBody>
      </p:sp>
      <p:sp>
        <p:nvSpPr>
          <p:cNvPr id="162" name="직사각형 161">
            <a:extLst>
              <a:ext uri="{FF2B5EF4-FFF2-40B4-BE49-F238E27FC236}">
                <a16:creationId xmlns:a16="http://schemas.microsoft.com/office/drawing/2014/main" id="{B239B8F0-ED80-4F48-A097-D9B2D45520C3}"/>
              </a:ext>
            </a:extLst>
          </p:cNvPr>
          <p:cNvSpPr/>
          <p:nvPr/>
        </p:nvSpPr>
        <p:spPr>
          <a:xfrm>
            <a:off x="463549" y="2968237"/>
            <a:ext cx="391350" cy="93433"/>
          </a:xfrm>
          <a:prstGeom prst="rect">
            <a:avLst/>
          </a:prstGeom>
          <a:solidFill>
            <a:srgbClr val="03337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2020" dirty="0">
              <a:solidFill>
                <a:srgbClr val="03337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170" name="직선 연결선 169">
            <a:extLst>
              <a:ext uri="{FF2B5EF4-FFF2-40B4-BE49-F238E27FC236}">
                <a16:creationId xmlns:a16="http://schemas.microsoft.com/office/drawing/2014/main" id="{464BB315-9F7A-4193-98BC-9217DC982862}"/>
              </a:ext>
            </a:extLst>
          </p:cNvPr>
          <p:cNvCxnSpPr>
            <a:cxnSpLocks/>
          </p:cNvCxnSpPr>
          <p:nvPr/>
        </p:nvCxnSpPr>
        <p:spPr>
          <a:xfrm>
            <a:off x="472475" y="6307623"/>
            <a:ext cx="6118225" cy="0"/>
          </a:xfrm>
          <a:prstGeom prst="line">
            <a:avLst/>
          </a:prstGeom>
          <a:ln>
            <a:solidFill>
              <a:srgbClr val="033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TextBox 173">
            <a:extLst>
              <a:ext uri="{FF2B5EF4-FFF2-40B4-BE49-F238E27FC236}">
                <a16:creationId xmlns:a16="http://schemas.microsoft.com/office/drawing/2014/main" id="{4CA4F6D6-2357-4DD4-94DF-8D219CED7D9F}"/>
              </a:ext>
            </a:extLst>
          </p:cNvPr>
          <p:cNvSpPr txBox="1"/>
          <p:nvPr/>
        </p:nvSpPr>
        <p:spPr>
          <a:xfrm>
            <a:off x="936008" y="6429327"/>
            <a:ext cx="20643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3337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기술 특장점</a:t>
            </a:r>
          </a:p>
        </p:txBody>
      </p:sp>
      <p:sp>
        <p:nvSpPr>
          <p:cNvPr id="172" name="직사각형 171">
            <a:extLst>
              <a:ext uri="{FF2B5EF4-FFF2-40B4-BE49-F238E27FC236}">
                <a16:creationId xmlns:a16="http://schemas.microsoft.com/office/drawing/2014/main" id="{849B4FAA-73DE-414C-B383-E182052FE089}"/>
              </a:ext>
            </a:extLst>
          </p:cNvPr>
          <p:cNvSpPr/>
          <p:nvPr/>
        </p:nvSpPr>
        <p:spPr>
          <a:xfrm>
            <a:off x="472474" y="6303528"/>
            <a:ext cx="391350" cy="93433"/>
          </a:xfrm>
          <a:prstGeom prst="rect">
            <a:avLst/>
          </a:prstGeom>
          <a:solidFill>
            <a:srgbClr val="03337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2020" dirty="0">
              <a:solidFill>
                <a:srgbClr val="03337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aphicFrame>
        <p:nvGraphicFramePr>
          <p:cNvPr id="175" name="표 174">
            <a:extLst>
              <a:ext uri="{FF2B5EF4-FFF2-40B4-BE49-F238E27FC236}">
                <a16:creationId xmlns:a16="http://schemas.microsoft.com/office/drawing/2014/main" id="{38D062A4-A5D9-4584-9F92-F4062C0F47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062481"/>
              </p:ext>
            </p:extLst>
          </p:nvPr>
        </p:nvGraphicFramePr>
        <p:xfrm>
          <a:off x="4338904" y="1617254"/>
          <a:ext cx="2251796" cy="475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0119">
                  <a:extLst>
                    <a:ext uri="{9D8B030D-6E8A-4147-A177-3AD203B41FA5}">
                      <a16:colId xmlns:a16="http://schemas.microsoft.com/office/drawing/2014/main" val="4094996743"/>
                    </a:ext>
                  </a:extLst>
                </a:gridCol>
                <a:gridCol w="465767">
                  <a:extLst>
                    <a:ext uri="{9D8B030D-6E8A-4147-A177-3AD203B41FA5}">
                      <a16:colId xmlns:a16="http://schemas.microsoft.com/office/drawing/2014/main" val="2365865733"/>
                    </a:ext>
                  </a:extLst>
                </a:gridCol>
                <a:gridCol w="720143">
                  <a:extLst>
                    <a:ext uri="{9D8B030D-6E8A-4147-A177-3AD203B41FA5}">
                      <a16:colId xmlns:a16="http://schemas.microsoft.com/office/drawing/2014/main" val="929793996"/>
                    </a:ext>
                  </a:extLst>
                </a:gridCol>
                <a:gridCol w="465767">
                  <a:extLst>
                    <a:ext uri="{9D8B030D-6E8A-4147-A177-3AD203B41FA5}">
                      <a16:colId xmlns:a16="http://schemas.microsoft.com/office/drawing/2014/main" val="3486290439"/>
                    </a:ext>
                  </a:extLst>
                </a:gridCol>
              </a:tblGrid>
              <a:tr h="237878">
                <a:tc gridSpan="4"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1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Bold" panose="00000800000000000000" pitchFamily="2" charset="-127"/>
                          <a:ea typeface="KoPub돋움체 Bold" panose="00000800000000000000" pitchFamily="2" charset="-127"/>
                          <a:cs typeface="+mn-cs"/>
                        </a:rPr>
                        <a:t>희망 이전 유형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1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0000800000000000000" pitchFamily="2" charset="-127"/>
                        <a:ea typeface="KoPub돋움체 Bold" panose="00000800000000000000" pitchFamily="2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1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0000800000000000000" pitchFamily="2" charset="-127"/>
                        <a:ea typeface="KoPub돋움체 Bold" panose="00000800000000000000" pitchFamily="2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9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0000800000000000000" pitchFamily="2" charset="-127"/>
                        <a:ea typeface="KoPub돋움체 Bold" panose="00000800000000000000" pitchFamily="2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7855030"/>
                  </a:ext>
                </a:extLst>
              </a:tr>
              <a:tr h="237878"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1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매매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1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1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라이센스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latin typeface="KoPub돋움체 Light" panose="00000300000000000000" pitchFamily="2" charset="-127"/>
                        <a:ea typeface="KoPub돋움체 Light" panose="00000300000000000000" pitchFamily="2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5449919"/>
                  </a:ext>
                </a:extLst>
              </a:tr>
            </a:tbl>
          </a:graphicData>
        </a:graphic>
      </p:graphicFrame>
      <p:graphicFrame>
        <p:nvGraphicFramePr>
          <p:cNvPr id="176" name="표 175">
            <a:extLst>
              <a:ext uri="{FF2B5EF4-FFF2-40B4-BE49-F238E27FC236}">
                <a16:creationId xmlns:a16="http://schemas.microsoft.com/office/drawing/2014/main" id="{A118700B-0AE0-4803-9FE5-0E62BB0BAB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512076"/>
              </p:ext>
            </p:extLst>
          </p:nvPr>
        </p:nvGraphicFramePr>
        <p:xfrm>
          <a:off x="1586656" y="1617739"/>
          <a:ext cx="2522211" cy="475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2211">
                  <a:extLst>
                    <a:ext uri="{9D8B030D-6E8A-4147-A177-3AD203B41FA5}">
                      <a16:colId xmlns:a16="http://schemas.microsoft.com/office/drawing/2014/main" val="4094996743"/>
                    </a:ext>
                  </a:extLst>
                </a:gridCol>
              </a:tblGrid>
              <a:tr h="237878"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1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Bold" panose="00000800000000000000" pitchFamily="2" charset="-127"/>
                          <a:ea typeface="KoPub돋움체 Bold" panose="00000800000000000000" pitchFamily="2" charset="-127"/>
                          <a:cs typeface="+mn-cs"/>
                        </a:rPr>
                        <a:t>기술분야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7855030"/>
                  </a:ext>
                </a:extLst>
              </a:tr>
              <a:tr h="237878"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100" b="0" kern="1200" spc="-7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생활필수품</a:t>
                      </a:r>
                      <a:r>
                        <a:rPr lang="en-US" altLang="ko-KR" sz="1100" b="0" kern="1200" spc="-7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(</a:t>
                      </a:r>
                      <a:r>
                        <a:rPr lang="ko-KR" altLang="en-US" sz="1100" b="0" kern="1200" spc="-7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위생학</a:t>
                      </a:r>
                      <a:r>
                        <a:rPr lang="en-US" altLang="ko-KR" sz="1100" b="0" kern="1200" spc="-7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; </a:t>
                      </a:r>
                      <a:r>
                        <a:rPr lang="ko-KR" altLang="en-US" sz="1100" b="0" kern="1200" spc="-7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의학 또는 수의학</a:t>
                      </a:r>
                      <a:r>
                        <a:rPr lang="en-US" altLang="ko-KR" sz="1100" b="0" kern="1200" spc="-7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)</a:t>
                      </a:r>
                      <a:endParaRPr lang="ko-KR" altLang="en-US" sz="1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5449919"/>
                  </a:ext>
                </a:extLst>
              </a:tr>
            </a:tbl>
          </a:graphicData>
        </a:graphic>
      </p:graphicFrame>
      <p:sp>
        <p:nvSpPr>
          <p:cNvPr id="177" name="TextBox 176">
            <a:extLst>
              <a:ext uri="{FF2B5EF4-FFF2-40B4-BE49-F238E27FC236}">
                <a16:creationId xmlns:a16="http://schemas.microsoft.com/office/drawing/2014/main" id="{94B80153-8D23-47BB-816B-3326B3E45FF4}"/>
              </a:ext>
            </a:extLst>
          </p:cNvPr>
          <p:cNvSpPr txBox="1"/>
          <p:nvPr/>
        </p:nvSpPr>
        <p:spPr>
          <a:xfrm>
            <a:off x="181834" y="75190"/>
            <a:ext cx="136398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sz="1000" spc="-200" dirty="0">
                <a:solidFill>
                  <a:srgbClr val="BBD534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S</a:t>
            </a:r>
            <a:r>
              <a:rPr lang="en-US" sz="1000" spc="-2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mart </a:t>
            </a:r>
            <a:r>
              <a:rPr lang="en-US" sz="1000" spc="-200" dirty="0">
                <a:solidFill>
                  <a:srgbClr val="BBD534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T</a:t>
            </a:r>
            <a:r>
              <a:rPr lang="en-US" sz="1000" spc="-2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ech </a:t>
            </a:r>
            <a:r>
              <a:rPr lang="en-US" sz="1000" spc="-200" dirty="0">
                <a:solidFill>
                  <a:srgbClr val="BBD534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B</a:t>
            </a:r>
            <a:r>
              <a:rPr lang="en-US" sz="1000" spc="-2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ridge</a:t>
            </a:r>
            <a:endParaRPr lang="en-US" sz="1000" b="1" spc="-200" dirty="0"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AD85703F-9D93-4D47-BD82-0250D6C42975}"/>
              </a:ext>
            </a:extLst>
          </p:cNvPr>
          <p:cNvGrpSpPr/>
          <p:nvPr/>
        </p:nvGrpSpPr>
        <p:grpSpPr>
          <a:xfrm>
            <a:off x="462518" y="3065491"/>
            <a:ext cx="392382" cy="389579"/>
            <a:chOff x="462518" y="3065491"/>
            <a:chExt cx="392382" cy="389579"/>
          </a:xfrm>
        </p:grpSpPr>
        <p:sp>
          <p:nvSpPr>
            <p:cNvPr id="94" name="직사각형 93">
              <a:extLst>
                <a:ext uri="{FF2B5EF4-FFF2-40B4-BE49-F238E27FC236}">
                  <a16:creationId xmlns:a16="http://schemas.microsoft.com/office/drawing/2014/main" id="{31D639CF-F9BF-4EB5-A8B0-8830DAD8B059}"/>
                </a:ext>
              </a:extLst>
            </p:cNvPr>
            <p:cNvSpPr/>
            <p:nvPr/>
          </p:nvSpPr>
          <p:spPr>
            <a:xfrm>
              <a:off x="463550" y="3065491"/>
              <a:ext cx="391350" cy="389578"/>
            </a:xfrm>
            <a:prstGeom prst="rect">
              <a:avLst/>
            </a:prstGeom>
            <a:solidFill>
              <a:srgbClr val="BBD53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20" dirty="0">
                <a:solidFill>
                  <a:srgbClr val="03337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56" name="자유형 101">
              <a:extLst>
                <a:ext uri="{FF2B5EF4-FFF2-40B4-BE49-F238E27FC236}">
                  <a16:creationId xmlns:a16="http://schemas.microsoft.com/office/drawing/2014/main" id="{5E77A7B8-F0DE-47EC-93B1-BEDF8FB7CD69}"/>
                </a:ext>
              </a:extLst>
            </p:cNvPr>
            <p:cNvSpPr/>
            <p:nvPr/>
          </p:nvSpPr>
          <p:spPr>
            <a:xfrm>
              <a:off x="462518" y="3069316"/>
              <a:ext cx="391351" cy="385754"/>
            </a:xfrm>
            <a:custGeom>
              <a:avLst/>
              <a:gdLst>
                <a:gd name="connsiteX0" fmla="*/ 0 w 922421"/>
                <a:gd name="connsiteY0" fmla="*/ 409074 h 409074"/>
                <a:gd name="connsiteX1" fmla="*/ 922421 w 922421"/>
                <a:gd name="connsiteY1" fmla="*/ 0 h 409074"/>
                <a:gd name="connsiteX2" fmla="*/ 0 w 922421"/>
                <a:gd name="connsiteY2" fmla="*/ 0 h 409074"/>
                <a:gd name="connsiteX3" fmla="*/ 0 w 922421"/>
                <a:gd name="connsiteY3" fmla="*/ 409074 h 409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2421" h="409074">
                  <a:moveTo>
                    <a:pt x="0" y="409074"/>
                  </a:moveTo>
                  <a:lnTo>
                    <a:pt x="922421" y="0"/>
                  </a:lnTo>
                  <a:lnTo>
                    <a:pt x="0" y="0"/>
                  </a:lnTo>
                  <a:lnTo>
                    <a:pt x="0" y="409074"/>
                  </a:lnTo>
                  <a:close/>
                </a:path>
              </a:pathLst>
            </a:custGeom>
            <a:gradFill>
              <a:gsLst>
                <a:gs pos="100000">
                  <a:sysClr val="window" lastClr="FFFFFF">
                    <a:alpha val="10000"/>
                  </a:sysClr>
                </a:gs>
                <a:gs pos="0">
                  <a:sysClr val="window" lastClr="FFFFFF">
                    <a:alpha val="27000"/>
                  </a:sysClr>
                </a:gs>
              </a:gsLst>
              <a:lin ang="9000000" scaled="0"/>
            </a:gradFill>
            <a:ln w="15875" cap="rnd" cmpd="sng" algn="ctr">
              <a:noFill/>
              <a:prstDash val="solid"/>
              <a:miter lim="800000"/>
              <a:tailEnd type="none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48D6638D-5DE8-4735-935F-D03F033DC72F}"/>
              </a:ext>
            </a:extLst>
          </p:cNvPr>
          <p:cNvGrpSpPr/>
          <p:nvPr/>
        </p:nvGrpSpPr>
        <p:grpSpPr>
          <a:xfrm>
            <a:off x="472474" y="6400782"/>
            <a:ext cx="391351" cy="389578"/>
            <a:chOff x="472474" y="6400782"/>
            <a:chExt cx="391351" cy="389578"/>
          </a:xfrm>
        </p:grpSpPr>
        <p:sp>
          <p:nvSpPr>
            <p:cNvPr id="173" name="직사각형 172">
              <a:extLst>
                <a:ext uri="{FF2B5EF4-FFF2-40B4-BE49-F238E27FC236}">
                  <a16:creationId xmlns:a16="http://schemas.microsoft.com/office/drawing/2014/main" id="{C91CC777-5156-44AE-9F72-23F5F0FB909E}"/>
                </a:ext>
              </a:extLst>
            </p:cNvPr>
            <p:cNvSpPr/>
            <p:nvPr/>
          </p:nvSpPr>
          <p:spPr>
            <a:xfrm>
              <a:off x="472475" y="6400782"/>
              <a:ext cx="391350" cy="389578"/>
            </a:xfrm>
            <a:prstGeom prst="rect">
              <a:avLst/>
            </a:prstGeom>
            <a:solidFill>
              <a:srgbClr val="BBD53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20" dirty="0">
                <a:solidFill>
                  <a:srgbClr val="03337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58" name="자유형 101">
              <a:extLst>
                <a:ext uri="{FF2B5EF4-FFF2-40B4-BE49-F238E27FC236}">
                  <a16:creationId xmlns:a16="http://schemas.microsoft.com/office/drawing/2014/main" id="{CAB91BA8-703F-43FA-A69B-7C10DE5D098C}"/>
                </a:ext>
              </a:extLst>
            </p:cNvPr>
            <p:cNvSpPr/>
            <p:nvPr/>
          </p:nvSpPr>
          <p:spPr>
            <a:xfrm>
              <a:off x="472474" y="6400782"/>
              <a:ext cx="391351" cy="386548"/>
            </a:xfrm>
            <a:custGeom>
              <a:avLst/>
              <a:gdLst>
                <a:gd name="connsiteX0" fmla="*/ 0 w 922421"/>
                <a:gd name="connsiteY0" fmla="*/ 409074 h 409074"/>
                <a:gd name="connsiteX1" fmla="*/ 922421 w 922421"/>
                <a:gd name="connsiteY1" fmla="*/ 0 h 409074"/>
                <a:gd name="connsiteX2" fmla="*/ 0 w 922421"/>
                <a:gd name="connsiteY2" fmla="*/ 0 h 409074"/>
                <a:gd name="connsiteX3" fmla="*/ 0 w 922421"/>
                <a:gd name="connsiteY3" fmla="*/ 409074 h 409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2421" h="409074">
                  <a:moveTo>
                    <a:pt x="0" y="409074"/>
                  </a:moveTo>
                  <a:lnTo>
                    <a:pt x="922421" y="0"/>
                  </a:lnTo>
                  <a:lnTo>
                    <a:pt x="0" y="0"/>
                  </a:lnTo>
                  <a:lnTo>
                    <a:pt x="0" y="409074"/>
                  </a:lnTo>
                  <a:close/>
                </a:path>
              </a:pathLst>
            </a:custGeom>
            <a:gradFill>
              <a:gsLst>
                <a:gs pos="100000">
                  <a:sysClr val="window" lastClr="FFFFFF">
                    <a:alpha val="10000"/>
                  </a:sysClr>
                </a:gs>
                <a:gs pos="0">
                  <a:sysClr val="window" lastClr="FFFFFF">
                    <a:alpha val="27000"/>
                  </a:sysClr>
                </a:gs>
              </a:gsLst>
              <a:lin ang="9000000" scaled="0"/>
            </a:gradFill>
            <a:ln w="15875" cap="rnd" cmpd="sng" algn="ctr">
              <a:noFill/>
              <a:prstDash val="solid"/>
              <a:miter lim="800000"/>
              <a:tailEnd type="none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2ADFF32-72F6-4599-8246-32E5410DA9FC}"/>
              </a:ext>
            </a:extLst>
          </p:cNvPr>
          <p:cNvGrpSpPr/>
          <p:nvPr/>
        </p:nvGrpSpPr>
        <p:grpSpPr>
          <a:xfrm>
            <a:off x="1211295" y="7130530"/>
            <a:ext cx="5146666" cy="1283503"/>
            <a:chOff x="1211295" y="7028932"/>
            <a:chExt cx="5146666" cy="1283503"/>
          </a:xfrm>
        </p:grpSpPr>
        <p:grpSp>
          <p:nvGrpSpPr>
            <p:cNvPr id="131" name="그룹 130">
              <a:extLst>
                <a:ext uri="{FF2B5EF4-FFF2-40B4-BE49-F238E27FC236}">
                  <a16:creationId xmlns:a16="http://schemas.microsoft.com/office/drawing/2014/main" id="{B6E624CC-5D7A-4BBC-9104-A5F2E9D17E45}"/>
                </a:ext>
              </a:extLst>
            </p:cNvPr>
            <p:cNvGrpSpPr/>
            <p:nvPr/>
          </p:nvGrpSpPr>
          <p:grpSpPr>
            <a:xfrm>
              <a:off x="1211295" y="7450661"/>
              <a:ext cx="5132005" cy="861774"/>
              <a:chOff x="1799900" y="7204760"/>
              <a:chExt cx="4443070" cy="817226"/>
            </a:xfrm>
          </p:grpSpPr>
          <p:sp>
            <p:nvSpPr>
              <p:cNvPr id="132" name="직사각형 131">
                <a:extLst>
                  <a:ext uri="{FF2B5EF4-FFF2-40B4-BE49-F238E27FC236}">
                    <a16:creationId xmlns:a16="http://schemas.microsoft.com/office/drawing/2014/main" id="{CC2957E1-F16B-486B-83F5-72C078F5F4E4}"/>
                  </a:ext>
                </a:extLst>
              </p:cNvPr>
              <p:cNvSpPr/>
              <p:nvPr/>
            </p:nvSpPr>
            <p:spPr>
              <a:xfrm>
                <a:off x="1799900" y="7204760"/>
                <a:ext cx="2064515" cy="6712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ko-KR" altLang="en-US" sz="1000" kern="0" spc="-50">
                    <a:ln w="3175">
                      <a:solidFill>
                        <a:schemeClr val="tx1">
                          <a:lumMod val="85000"/>
                          <a:lumOff val="15000"/>
                          <a:alpha val="100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rPr>
                  <a:t>현재 미국</a:t>
                </a:r>
                <a:r>
                  <a:rPr lang="en-US" altLang="ko-KR" sz="1000" kern="0" spc="-50">
                    <a:ln w="3175">
                      <a:solidFill>
                        <a:schemeClr val="tx1">
                          <a:lumMod val="85000"/>
                          <a:lumOff val="15000"/>
                          <a:alpha val="100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rPr>
                  <a:t>, </a:t>
                </a:r>
                <a:r>
                  <a:rPr lang="ko-KR" altLang="en-US" sz="1000" kern="0" spc="-50">
                    <a:ln w="3175">
                      <a:solidFill>
                        <a:schemeClr val="tx1">
                          <a:lumMod val="85000"/>
                          <a:lumOff val="15000"/>
                          <a:alpha val="100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rPr>
                  <a:t>독일</a:t>
                </a:r>
                <a:r>
                  <a:rPr lang="en-US" altLang="ko-KR" sz="1000" kern="0" spc="-50">
                    <a:ln w="3175">
                      <a:solidFill>
                        <a:schemeClr val="tx1">
                          <a:lumMod val="85000"/>
                          <a:lumOff val="15000"/>
                          <a:alpha val="100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rPr>
                  <a:t>, </a:t>
                </a:r>
                <a:r>
                  <a:rPr lang="ko-KR" altLang="en-US" sz="1000" kern="0" spc="-50">
                    <a:ln w="3175">
                      <a:solidFill>
                        <a:schemeClr val="tx1">
                          <a:lumMod val="85000"/>
                          <a:lumOff val="15000"/>
                          <a:alpha val="100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rPr>
                  <a:t>일본 등에서 개발된 시기능 훈련 기기를 일부 수입하고 있고</a:t>
                </a:r>
                <a:r>
                  <a:rPr lang="en-US" altLang="ko-KR" sz="1000" kern="0" spc="-50">
                    <a:ln w="3175">
                      <a:solidFill>
                        <a:schemeClr val="tx1">
                          <a:lumMod val="85000"/>
                          <a:lumOff val="15000"/>
                          <a:alpha val="100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rPr>
                  <a:t>, </a:t>
                </a:r>
                <a:r>
                  <a:rPr lang="ko-KR" altLang="en-US" sz="1000" kern="0" spc="-50">
                    <a:ln w="3175">
                      <a:solidFill>
                        <a:schemeClr val="tx1">
                          <a:lumMod val="85000"/>
                          <a:lumOff val="15000"/>
                          <a:alpha val="100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rPr>
                  <a:t>국내에서는 적절한 시기능 훈련 기기가 전무함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  <p:sp>
            <p:nvSpPr>
              <p:cNvPr id="134" name="직사각형 133">
                <a:extLst>
                  <a:ext uri="{FF2B5EF4-FFF2-40B4-BE49-F238E27FC236}">
                    <a16:creationId xmlns:a16="http://schemas.microsoft.com/office/drawing/2014/main" id="{0F312C23-32E3-42B0-838C-86B0FB4826DE}"/>
                  </a:ext>
                </a:extLst>
              </p:cNvPr>
              <p:cNvSpPr/>
              <p:nvPr/>
            </p:nvSpPr>
            <p:spPr>
              <a:xfrm>
                <a:off x="4131269" y="7204760"/>
                <a:ext cx="2111701" cy="8172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ko-KR" altLang="en-US" sz="1000" kern="0" spc="-50">
                    <a:ln w="3175">
                      <a:solidFill>
                        <a:schemeClr val="tx1">
                          <a:lumMod val="85000"/>
                          <a:lumOff val="15000"/>
                          <a:alpha val="1000"/>
                        </a:schemeClr>
                      </a:solidFill>
                    </a:ln>
                    <a:solidFill>
                      <a:srgbClr val="033370"/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rPr>
                  <a:t>가상현실구현기기 및 소프트웨어를 사용하여 시기능 훈련을 수행함으로 다양한 훈련 종류를 제공할 수 있고</a:t>
                </a:r>
                <a:r>
                  <a:rPr lang="en-US" altLang="ko-KR" sz="1000" kern="0" spc="-50">
                    <a:ln w="3175">
                      <a:solidFill>
                        <a:schemeClr val="tx1">
                          <a:lumMod val="85000"/>
                          <a:lumOff val="15000"/>
                          <a:alpha val="1000"/>
                        </a:schemeClr>
                      </a:solidFill>
                    </a:ln>
                    <a:solidFill>
                      <a:srgbClr val="033370"/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rPr>
                  <a:t>, </a:t>
                </a:r>
                <a:r>
                  <a:rPr lang="ko-KR" altLang="en-US" sz="1000" kern="0" spc="-50">
                    <a:ln w="3175">
                      <a:solidFill>
                        <a:schemeClr val="tx1">
                          <a:lumMod val="85000"/>
                          <a:lumOff val="15000"/>
                          <a:alpha val="1000"/>
                        </a:schemeClr>
                      </a:solidFill>
                    </a:ln>
                    <a:solidFill>
                      <a:srgbClr val="033370"/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rPr>
                  <a:t>환자들에게 훈련 비용 부담을 줄여주고</a:t>
                </a:r>
                <a:r>
                  <a:rPr lang="en-US" altLang="ko-KR" sz="1000" kern="0" spc="-50">
                    <a:ln w="3175">
                      <a:solidFill>
                        <a:schemeClr val="tx1">
                          <a:lumMod val="85000"/>
                          <a:lumOff val="15000"/>
                          <a:alpha val="1000"/>
                        </a:schemeClr>
                      </a:solidFill>
                    </a:ln>
                    <a:solidFill>
                      <a:srgbClr val="033370"/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rPr>
                  <a:t>, </a:t>
                </a:r>
                <a:r>
                  <a:rPr lang="ko-KR" altLang="en-US" sz="1000" kern="0" spc="-50">
                    <a:ln w="3175">
                      <a:solidFill>
                        <a:schemeClr val="tx1">
                          <a:lumMod val="85000"/>
                          <a:lumOff val="15000"/>
                          <a:alpha val="1000"/>
                        </a:schemeClr>
                      </a:solidFill>
                    </a:ln>
                    <a:solidFill>
                      <a:srgbClr val="033370"/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rPr>
                  <a:t>언제 어디서나 훈련을 수행할 수 있음</a:t>
                </a:r>
                <a:endParaRPr lang="ko-KR" altLang="en-US" sz="1000" dirty="0">
                  <a:solidFill>
                    <a:srgbClr val="033370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endParaRPr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A7235D9F-FDE5-41D6-8AF1-B4CC680C1C53}"/>
                </a:ext>
              </a:extLst>
            </p:cNvPr>
            <p:cNvGrpSpPr/>
            <p:nvPr/>
          </p:nvGrpSpPr>
          <p:grpSpPr>
            <a:xfrm>
              <a:off x="1212345" y="7028932"/>
              <a:ext cx="5145616" cy="359559"/>
              <a:chOff x="1212345" y="7028932"/>
              <a:chExt cx="5145616" cy="359559"/>
            </a:xfrm>
          </p:grpSpPr>
          <p:grpSp>
            <p:nvGrpSpPr>
              <p:cNvPr id="130" name="그룹 129">
                <a:extLst>
                  <a:ext uri="{FF2B5EF4-FFF2-40B4-BE49-F238E27FC236}">
                    <a16:creationId xmlns:a16="http://schemas.microsoft.com/office/drawing/2014/main" id="{4E635483-BF4D-4C04-9782-CD18DC7405FD}"/>
                  </a:ext>
                </a:extLst>
              </p:cNvPr>
              <p:cNvGrpSpPr/>
              <p:nvPr/>
            </p:nvGrpSpPr>
            <p:grpSpPr>
              <a:xfrm>
                <a:off x="1212345" y="7028932"/>
                <a:ext cx="5145616" cy="358162"/>
                <a:chOff x="1750168" y="6766737"/>
                <a:chExt cx="4550302" cy="419146"/>
              </a:xfrm>
            </p:grpSpPr>
            <p:sp>
              <p:nvSpPr>
                <p:cNvPr id="135" name="모서리가 둥근 직사각형 130">
                  <a:extLst>
                    <a:ext uri="{FF2B5EF4-FFF2-40B4-BE49-F238E27FC236}">
                      <a16:creationId xmlns:a16="http://schemas.microsoft.com/office/drawing/2014/main" id="{D22BDBBF-61C0-4F21-9B00-6465D44AE052}"/>
                    </a:ext>
                  </a:extLst>
                </p:cNvPr>
                <p:cNvSpPr/>
                <p:nvPr/>
              </p:nvSpPr>
              <p:spPr>
                <a:xfrm>
                  <a:off x="1750168" y="6766737"/>
                  <a:ext cx="2380391" cy="419146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BBD534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100" dirty="0"/>
                </a:p>
              </p:txBody>
            </p:sp>
            <p:sp>
              <p:nvSpPr>
                <p:cNvPr id="136" name="모서리가 둥근 직사각형 131">
                  <a:extLst>
                    <a:ext uri="{FF2B5EF4-FFF2-40B4-BE49-F238E27FC236}">
                      <a16:creationId xmlns:a16="http://schemas.microsoft.com/office/drawing/2014/main" id="{DBD0ED47-A112-4DF7-8C83-0356E6ADF4EF}"/>
                    </a:ext>
                  </a:extLst>
                </p:cNvPr>
                <p:cNvSpPr/>
                <p:nvPr/>
              </p:nvSpPr>
              <p:spPr>
                <a:xfrm>
                  <a:off x="3857989" y="6766737"/>
                  <a:ext cx="2442481" cy="419146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33370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100" dirty="0"/>
                </a:p>
              </p:txBody>
            </p:sp>
            <p:sp>
              <p:nvSpPr>
                <p:cNvPr id="137" name="직사각형 136">
                  <a:extLst>
                    <a:ext uri="{FF2B5EF4-FFF2-40B4-BE49-F238E27FC236}">
                      <a16:creationId xmlns:a16="http://schemas.microsoft.com/office/drawing/2014/main" id="{DB3F888E-EC6F-4E45-88D9-474DB8334F4A}"/>
                    </a:ext>
                  </a:extLst>
                </p:cNvPr>
                <p:cNvSpPr/>
                <p:nvPr/>
              </p:nvSpPr>
              <p:spPr>
                <a:xfrm>
                  <a:off x="2419274" y="6823494"/>
                  <a:ext cx="1042180" cy="311869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ko-KR" altLang="en-US" sz="1400" kern="0" spc="-50" dirty="0">
                      <a:ln w="3175">
                        <a:solidFill>
                          <a:schemeClr val="tx1">
                            <a:lumMod val="85000"/>
                            <a:lumOff val="15000"/>
                            <a:alpha val="1000"/>
                          </a:schemeClr>
                        </a:solidFill>
                      </a:ln>
                      <a:solidFill>
                        <a:srgbClr val="033370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기존 기술 한계</a:t>
                  </a:r>
                  <a:endParaRPr lang="ko-KR" altLang="en-US" sz="1400" dirty="0">
                    <a:solidFill>
                      <a:srgbClr val="033370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  <p:sp>
              <p:nvSpPr>
                <p:cNvPr id="138" name="직사각형 137">
                  <a:extLst>
                    <a:ext uri="{FF2B5EF4-FFF2-40B4-BE49-F238E27FC236}">
                      <a16:creationId xmlns:a16="http://schemas.microsoft.com/office/drawing/2014/main" id="{0AEC4E3E-5C9A-4CFC-8D4C-D0DC5FCDB625}"/>
                    </a:ext>
                  </a:extLst>
                </p:cNvPr>
                <p:cNvSpPr/>
                <p:nvPr/>
              </p:nvSpPr>
              <p:spPr>
                <a:xfrm>
                  <a:off x="4644607" y="6799337"/>
                  <a:ext cx="869239" cy="360182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ko-KR" altLang="en-US" sz="1400" kern="0" spc="-50" dirty="0">
                      <a:ln w="3175">
                        <a:solidFill>
                          <a:schemeClr val="tx1">
                            <a:lumMod val="85000"/>
                            <a:lumOff val="15000"/>
                            <a:alpha val="1000"/>
                          </a:schemeClr>
                        </a:solidFill>
                      </a:ln>
                      <a:solidFill>
                        <a:srgbClr val="BBD534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기술 </a:t>
                  </a:r>
                  <a:r>
                    <a:rPr lang="ko-KR" altLang="en-US" sz="1400" kern="0" spc="-50" dirty="0" err="1">
                      <a:ln w="3175">
                        <a:solidFill>
                          <a:schemeClr val="tx1">
                            <a:lumMod val="85000"/>
                            <a:lumOff val="15000"/>
                            <a:alpha val="1000"/>
                          </a:schemeClr>
                        </a:solidFill>
                      </a:ln>
                      <a:solidFill>
                        <a:srgbClr val="BBD534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차별점</a:t>
                  </a:r>
                  <a:endParaRPr lang="ko-KR" altLang="en-US" sz="1400" dirty="0">
                    <a:solidFill>
                      <a:srgbClr val="BBD534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</p:grpSp>
          <p:sp>
            <p:nvSpPr>
              <p:cNvPr id="68" name="직사각형 67">
                <a:extLst>
                  <a:ext uri="{FF2B5EF4-FFF2-40B4-BE49-F238E27FC236}">
                    <a16:creationId xmlns:a16="http://schemas.microsoft.com/office/drawing/2014/main" id="{49F7D0B6-960F-464E-80B4-580256C3B954}"/>
                  </a:ext>
                </a:extLst>
              </p:cNvPr>
              <p:cNvSpPr/>
              <p:nvPr/>
            </p:nvSpPr>
            <p:spPr>
              <a:xfrm>
                <a:off x="3576286" y="7030329"/>
                <a:ext cx="391350" cy="35816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ko-KR" altLang="en-US" sz="2020" dirty="0">
                    <a:solidFill>
                      <a:srgbClr val="BBD534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●</a:t>
                </a:r>
              </a:p>
            </p:txBody>
          </p:sp>
        </p:grp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54BA9F7B-B2C6-4D00-AA8D-665A45B75798}"/>
              </a:ext>
            </a:extLst>
          </p:cNvPr>
          <p:cNvGrpSpPr/>
          <p:nvPr/>
        </p:nvGrpSpPr>
        <p:grpSpPr>
          <a:xfrm>
            <a:off x="445611" y="1173953"/>
            <a:ext cx="587117" cy="186168"/>
            <a:chOff x="445611" y="1173953"/>
            <a:chExt cx="587117" cy="186168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6C35621E-0D82-4CBE-A877-F41057BD3260}"/>
                </a:ext>
              </a:extLst>
            </p:cNvPr>
            <p:cNvGrpSpPr/>
            <p:nvPr/>
          </p:nvGrpSpPr>
          <p:grpSpPr>
            <a:xfrm>
              <a:off x="445611" y="1173954"/>
              <a:ext cx="587117" cy="186167"/>
              <a:chOff x="445611" y="1149294"/>
              <a:chExt cx="587117" cy="186167"/>
            </a:xfrm>
          </p:grpSpPr>
          <p:sp>
            <p:nvSpPr>
              <p:cNvPr id="67" name="직사각형 66">
                <a:extLst>
                  <a:ext uri="{FF2B5EF4-FFF2-40B4-BE49-F238E27FC236}">
                    <a16:creationId xmlns:a16="http://schemas.microsoft.com/office/drawing/2014/main" id="{8DFF5FB0-ABBC-47BB-9A83-1495116EBA3B}"/>
                  </a:ext>
                </a:extLst>
              </p:cNvPr>
              <p:cNvSpPr/>
              <p:nvPr/>
            </p:nvSpPr>
            <p:spPr>
              <a:xfrm>
                <a:off x="445611" y="1149294"/>
                <a:ext cx="106840" cy="186167"/>
              </a:xfrm>
              <a:prstGeom prst="rect">
                <a:avLst/>
              </a:prstGeom>
              <a:solidFill>
                <a:srgbClr val="BBD53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2020" dirty="0">
                  <a:solidFill>
                    <a:srgbClr val="033370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id="{C9B5616F-CA67-4382-8631-D83661389A01}"/>
                  </a:ext>
                </a:extLst>
              </p:cNvPr>
              <p:cNvSpPr/>
              <p:nvPr/>
            </p:nvSpPr>
            <p:spPr>
              <a:xfrm>
                <a:off x="581860" y="1149294"/>
                <a:ext cx="106840" cy="186167"/>
              </a:xfrm>
              <a:prstGeom prst="rect">
                <a:avLst/>
              </a:prstGeom>
              <a:solidFill>
                <a:srgbClr val="BBD53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2020" dirty="0">
                  <a:solidFill>
                    <a:srgbClr val="033370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id="{19EE39FF-6C55-4E48-AE4C-F11878F7F3F9}"/>
                  </a:ext>
                </a:extLst>
              </p:cNvPr>
              <p:cNvSpPr/>
              <p:nvPr/>
            </p:nvSpPr>
            <p:spPr>
              <a:xfrm>
                <a:off x="718109" y="1149294"/>
                <a:ext cx="106840" cy="186167"/>
              </a:xfrm>
              <a:prstGeom prst="rect">
                <a:avLst/>
              </a:prstGeom>
              <a:solidFill>
                <a:srgbClr val="BBD53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2020" dirty="0">
                  <a:solidFill>
                    <a:srgbClr val="033370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id="{DDE3E9FE-0AD5-4378-AC10-1068DB5E56BF}"/>
                  </a:ext>
                </a:extLst>
              </p:cNvPr>
              <p:cNvSpPr/>
              <p:nvPr/>
            </p:nvSpPr>
            <p:spPr>
              <a:xfrm>
                <a:off x="854359" y="1149294"/>
                <a:ext cx="178369" cy="186167"/>
              </a:xfrm>
              <a:prstGeom prst="rect">
                <a:avLst/>
              </a:prstGeom>
              <a:solidFill>
                <a:srgbClr val="03337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2020" dirty="0">
                  <a:solidFill>
                    <a:srgbClr val="033370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</p:grpSp>
        <p:sp>
          <p:nvSpPr>
            <p:cNvPr id="72" name="자유형 101">
              <a:extLst>
                <a:ext uri="{FF2B5EF4-FFF2-40B4-BE49-F238E27FC236}">
                  <a16:creationId xmlns:a16="http://schemas.microsoft.com/office/drawing/2014/main" id="{A2CAC184-CF99-4764-86E2-2E3E730BDD55}"/>
                </a:ext>
              </a:extLst>
            </p:cNvPr>
            <p:cNvSpPr/>
            <p:nvPr/>
          </p:nvSpPr>
          <p:spPr>
            <a:xfrm>
              <a:off x="853868" y="1173953"/>
              <a:ext cx="178859" cy="184733"/>
            </a:xfrm>
            <a:custGeom>
              <a:avLst/>
              <a:gdLst>
                <a:gd name="connsiteX0" fmla="*/ 0 w 922421"/>
                <a:gd name="connsiteY0" fmla="*/ 409074 h 409074"/>
                <a:gd name="connsiteX1" fmla="*/ 922421 w 922421"/>
                <a:gd name="connsiteY1" fmla="*/ 0 h 409074"/>
                <a:gd name="connsiteX2" fmla="*/ 0 w 922421"/>
                <a:gd name="connsiteY2" fmla="*/ 0 h 409074"/>
                <a:gd name="connsiteX3" fmla="*/ 0 w 922421"/>
                <a:gd name="connsiteY3" fmla="*/ 409074 h 409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2421" h="409074">
                  <a:moveTo>
                    <a:pt x="0" y="409074"/>
                  </a:moveTo>
                  <a:lnTo>
                    <a:pt x="922421" y="0"/>
                  </a:lnTo>
                  <a:lnTo>
                    <a:pt x="0" y="0"/>
                  </a:lnTo>
                  <a:lnTo>
                    <a:pt x="0" y="409074"/>
                  </a:lnTo>
                  <a:close/>
                </a:path>
              </a:pathLst>
            </a:custGeom>
            <a:gradFill>
              <a:gsLst>
                <a:gs pos="100000">
                  <a:sysClr val="window" lastClr="FFFFFF">
                    <a:alpha val="10000"/>
                  </a:sysClr>
                </a:gs>
                <a:gs pos="0">
                  <a:sysClr val="window" lastClr="FFFFFF">
                    <a:alpha val="27000"/>
                  </a:sysClr>
                </a:gs>
              </a:gsLst>
              <a:lin ang="9000000" scaled="0"/>
            </a:gradFill>
            <a:ln w="15875" cap="rnd" cmpd="sng" algn="ctr">
              <a:noFill/>
              <a:prstDash val="solid"/>
              <a:miter lim="800000"/>
              <a:tailEnd type="none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pic>
        <p:nvPicPr>
          <p:cNvPr id="63" name="Picture 2" descr="CKU상징-가톨릭관동대학교">
            <a:extLst>
              <a:ext uri="{FF2B5EF4-FFF2-40B4-BE49-F238E27FC236}">
                <a16:creationId xmlns:a16="http://schemas.microsoft.com/office/drawing/2014/main" id="{4B68641A-1068-40EC-9C0A-95B0BEBCE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36" y="1696171"/>
            <a:ext cx="918485" cy="93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F59746BF-7464-4773-878F-09DDD42A32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2205" y="4669011"/>
            <a:ext cx="1367777" cy="112738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3413E879-9879-4485-ADA6-0BEABEE239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7545" y="4707416"/>
            <a:ext cx="1862701" cy="107425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BE65A74A-792F-4E88-B9EA-9C14A8940E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119" y="4649356"/>
            <a:ext cx="1722321" cy="119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231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" y="4220"/>
            <a:ext cx="6857999" cy="9901779"/>
          </a:xfrm>
          <a:prstGeom prst="rect">
            <a:avLst/>
          </a:prstGeom>
          <a:solidFill>
            <a:srgbClr val="BBD5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45699" rIns="91397" bIns="45699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76225" y="259682"/>
            <a:ext cx="6305550" cy="9386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397BBF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4" name="직각 삼각형 3"/>
          <p:cNvSpPr/>
          <p:nvPr/>
        </p:nvSpPr>
        <p:spPr>
          <a:xfrm flipV="1">
            <a:off x="1" y="-9515"/>
            <a:ext cx="3633535" cy="4491434"/>
          </a:xfrm>
          <a:prstGeom prst="rtTriangle">
            <a:avLst/>
          </a:prstGeom>
          <a:noFill/>
          <a:ln>
            <a:noFill/>
          </a:ln>
          <a:effectLst>
            <a:outerShdw blurRad="292100" dist="241300" dir="2700000" sx="95000" sy="95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5" name="직각 삼각형 4"/>
          <p:cNvSpPr/>
          <p:nvPr/>
        </p:nvSpPr>
        <p:spPr>
          <a:xfrm rot="5400000">
            <a:off x="282039" y="-282039"/>
            <a:ext cx="6293921" cy="68580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95" name="그림 194">
            <a:extLst>
              <a:ext uri="{FF2B5EF4-FFF2-40B4-BE49-F238E27FC236}">
                <a16:creationId xmlns:a16="http://schemas.microsoft.com/office/drawing/2014/main" id="{A750E9BB-755C-4C6F-A7C8-C964B0B70D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2987"/>
          <a:stretch/>
        </p:blipFill>
        <p:spPr>
          <a:xfrm>
            <a:off x="5303427" y="9232762"/>
            <a:ext cx="1283952" cy="415498"/>
          </a:xfrm>
          <a:prstGeom prst="rect">
            <a:avLst/>
          </a:prstGeom>
        </p:spPr>
      </p:pic>
      <p:cxnSp>
        <p:nvCxnSpPr>
          <p:cNvPr id="287" name="직선 연결선 286">
            <a:extLst>
              <a:ext uri="{FF2B5EF4-FFF2-40B4-BE49-F238E27FC236}">
                <a16:creationId xmlns:a16="http://schemas.microsoft.com/office/drawing/2014/main" id="{8B01558A-819F-4B14-BB97-FEFB9C496524}"/>
              </a:ext>
            </a:extLst>
          </p:cNvPr>
          <p:cNvCxnSpPr>
            <a:cxnSpLocks/>
          </p:cNvCxnSpPr>
          <p:nvPr/>
        </p:nvCxnSpPr>
        <p:spPr>
          <a:xfrm>
            <a:off x="460977" y="6753484"/>
            <a:ext cx="6118225" cy="0"/>
          </a:xfrm>
          <a:prstGeom prst="line">
            <a:avLst/>
          </a:prstGeom>
          <a:ln>
            <a:solidFill>
              <a:srgbClr val="033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1" name="TextBox 290">
            <a:extLst>
              <a:ext uri="{FF2B5EF4-FFF2-40B4-BE49-F238E27FC236}">
                <a16:creationId xmlns:a16="http://schemas.microsoft.com/office/drawing/2014/main" id="{107777F0-9BD5-48B6-9A7D-1EB013964789}"/>
              </a:ext>
            </a:extLst>
          </p:cNvPr>
          <p:cNvSpPr txBox="1"/>
          <p:nvPr/>
        </p:nvSpPr>
        <p:spPr>
          <a:xfrm>
            <a:off x="924510" y="6875188"/>
            <a:ext cx="20643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3337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기술 완성도 </a:t>
            </a:r>
            <a:r>
              <a:rPr lang="en-US" altLang="ko-KR" sz="1600" dirty="0">
                <a:solidFill>
                  <a:srgbClr val="03337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(TRL)</a:t>
            </a:r>
            <a:endParaRPr lang="ko-KR" altLang="en-US" sz="1600" dirty="0">
              <a:solidFill>
                <a:srgbClr val="03337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89" name="직사각형 288">
            <a:extLst>
              <a:ext uri="{FF2B5EF4-FFF2-40B4-BE49-F238E27FC236}">
                <a16:creationId xmlns:a16="http://schemas.microsoft.com/office/drawing/2014/main" id="{FD0C460C-E479-43D2-8AD2-45D2F2167386}"/>
              </a:ext>
            </a:extLst>
          </p:cNvPr>
          <p:cNvSpPr/>
          <p:nvPr/>
        </p:nvSpPr>
        <p:spPr>
          <a:xfrm>
            <a:off x="460976" y="6749389"/>
            <a:ext cx="391350" cy="93433"/>
          </a:xfrm>
          <a:prstGeom prst="rect">
            <a:avLst/>
          </a:prstGeom>
          <a:solidFill>
            <a:srgbClr val="03337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2020" dirty="0">
              <a:solidFill>
                <a:srgbClr val="03337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299" name="직선 연결선 298">
            <a:extLst>
              <a:ext uri="{FF2B5EF4-FFF2-40B4-BE49-F238E27FC236}">
                <a16:creationId xmlns:a16="http://schemas.microsoft.com/office/drawing/2014/main" id="{94C7DB9F-98B2-4F22-9ED2-B777F4505790}"/>
              </a:ext>
            </a:extLst>
          </p:cNvPr>
          <p:cNvCxnSpPr>
            <a:cxnSpLocks/>
          </p:cNvCxnSpPr>
          <p:nvPr/>
        </p:nvCxnSpPr>
        <p:spPr>
          <a:xfrm>
            <a:off x="461534" y="852809"/>
            <a:ext cx="6118225" cy="0"/>
          </a:xfrm>
          <a:prstGeom prst="line">
            <a:avLst/>
          </a:prstGeom>
          <a:ln>
            <a:solidFill>
              <a:srgbClr val="033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3" name="TextBox 302">
            <a:extLst>
              <a:ext uri="{FF2B5EF4-FFF2-40B4-BE49-F238E27FC236}">
                <a16:creationId xmlns:a16="http://schemas.microsoft.com/office/drawing/2014/main" id="{2EA7AD66-6F53-4E1F-9EE3-678899C8CCDD}"/>
              </a:ext>
            </a:extLst>
          </p:cNvPr>
          <p:cNvSpPr txBox="1"/>
          <p:nvPr/>
        </p:nvSpPr>
        <p:spPr>
          <a:xfrm>
            <a:off x="925067" y="974513"/>
            <a:ext cx="20643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3337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적용 분야</a:t>
            </a:r>
          </a:p>
        </p:txBody>
      </p:sp>
      <p:sp>
        <p:nvSpPr>
          <p:cNvPr id="301" name="직사각형 300">
            <a:extLst>
              <a:ext uri="{FF2B5EF4-FFF2-40B4-BE49-F238E27FC236}">
                <a16:creationId xmlns:a16="http://schemas.microsoft.com/office/drawing/2014/main" id="{4C1B3E1A-3E43-4142-A31B-9C1861BC7A49}"/>
              </a:ext>
            </a:extLst>
          </p:cNvPr>
          <p:cNvSpPr/>
          <p:nvPr/>
        </p:nvSpPr>
        <p:spPr>
          <a:xfrm>
            <a:off x="461533" y="848714"/>
            <a:ext cx="391350" cy="93433"/>
          </a:xfrm>
          <a:prstGeom prst="rect">
            <a:avLst/>
          </a:prstGeom>
          <a:solidFill>
            <a:srgbClr val="03337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2020" dirty="0">
              <a:solidFill>
                <a:srgbClr val="03337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305" name="직선 연결선 304">
            <a:extLst>
              <a:ext uri="{FF2B5EF4-FFF2-40B4-BE49-F238E27FC236}">
                <a16:creationId xmlns:a16="http://schemas.microsoft.com/office/drawing/2014/main" id="{485B6E4D-4D35-484A-A586-CA30F3B6B21B}"/>
              </a:ext>
            </a:extLst>
          </p:cNvPr>
          <p:cNvCxnSpPr>
            <a:cxnSpLocks/>
          </p:cNvCxnSpPr>
          <p:nvPr/>
        </p:nvCxnSpPr>
        <p:spPr>
          <a:xfrm>
            <a:off x="460977" y="3366774"/>
            <a:ext cx="6118225" cy="0"/>
          </a:xfrm>
          <a:prstGeom prst="line">
            <a:avLst/>
          </a:prstGeom>
          <a:ln>
            <a:solidFill>
              <a:srgbClr val="033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" name="TextBox 308">
            <a:extLst>
              <a:ext uri="{FF2B5EF4-FFF2-40B4-BE49-F238E27FC236}">
                <a16:creationId xmlns:a16="http://schemas.microsoft.com/office/drawing/2014/main" id="{9A261017-751F-419E-9A64-48BAE906388E}"/>
              </a:ext>
            </a:extLst>
          </p:cNvPr>
          <p:cNvSpPr txBox="1"/>
          <p:nvPr/>
        </p:nvSpPr>
        <p:spPr>
          <a:xfrm>
            <a:off x="924510" y="3488478"/>
            <a:ext cx="20643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3337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시장 동향</a:t>
            </a:r>
          </a:p>
        </p:txBody>
      </p:sp>
      <p:sp>
        <p:nvSpPr>
          <p:cNvPr id="307" name="직사각형 306">
            <a:extLst>
              <a:ext uri="{FF2B5EF4-FFF2-40B4-BE49-F238E27FC236}">
                <a16:creationId xmlns:a16="http://schemas.microsoft.com/office/drawing/2014/main" id="{F64CC855-1F76-4728-92E0-40522A03B8AC}"/>
              </a:ext>
            </a:extLst>
          </p:cNvPr>
          <p:cNvSpPr/>
          <p:nvPr/>
        </p:nvSpPr>
        <p:spPr>
          <a:xfrm>
            <a:off x="460976" y="3362679"/>
            <a:ext cx="391350" cy="93433"/>
          </a:xfrm>
          <a:prstGeom prst="rect">
            <a:avLst/>
          </a:prstGeom>
          <a:solidFill>
            <a:srgbClr val="03337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2020" dirty="0">
              <a:solidFill>
                <a:srgbClr val="03337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310" name="TextBox 309">
            <a:extLst>
              <a:ext uri="{FF2B5EF4-FFF2-40B4-BE49-F238E27FC236}">
                <a16:creationId xmlns:a16="http://schemas.microsoft.com/office/drawing/2014/main" id="{9B16B3DC-A393-42E3-B1C3-626E2C3D1869}"/>
              </a:ext>
            </a:extLst>
          </p:cNvPr>
          <p:cNvSpPr txBox="1"/>
          <p:nvPr/>
        </p:nvSpPr>
        <p:spPr>
          <a:xfrm>
            <a:off x="896194" y="3932619"/>
            <a:ext cx="540835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lvl="0" indent="-108000">
              <a:buFont typeface="Wingdings" panose="05000000000000000000" pitchFamily="2" charset="2"/>
              <a:buChar char="§"/>
            </a:pPr>
            <a:r>
              <a:rPr lang="ko-KR" altLang="en-US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고령화 시대의 도래와 경쟁심화로 인한 심리질환 등 의료서비스 수요 증가에 대응하기 위한 의료전문가 육성 및 심리치료 대안으로 가상현실 기술이 부상하고 있고</a:t>
            </a:r>
            <a:r>
              <a:rPr lang="en-US" altLang="ko-KR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기존에 트라우마 치료에 제한적으로 적용되었으나 수술</a:t>
            </a:r>
            <a:r>
              <a:rPr lang="en-US" altLang="ko-KR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치료</a:t>
            </a:r>
            <a:r>
              <a:rPr lang="en-US" altLang="ko-KR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재활 등 적용 범위가 확대되고 있음</a:t>
            </a:r>
            <a:endParaRPr lang="en-US" altLang="ko-KR" sz="1000" dirty="0">
              <a:solidFill>
                <a:prstClr val="black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08000" lvl="0" indent="-108000">
              <a:buFont typeface="Wingdings" panose="05000000000000000000" pitchFamily="2" charset="2"/>
              <a:buChar char="§"/>
            </a:pPr>
            <a:endParaRPr lang="ko-KR" altLang="en-US" sz="1000" dirty="0">
              <a:solidFill>
                <a:prstClr val="black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08000" lvl="0" indent="-108000">
              <a:buFont typeface="Wingdings" panose="05000000000000000000" pitchFamily="2" charset="2"/>
              <a:buChar char="§"/>
            </a:pPr>
            <a:r>
              <a:rPr lang="ko-KR" altLang="en-US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전세계 헬스케어용 가상현실 시장은 </a:t>
            </a:r>
            <a:r>
              <a:rPr lang="en-US" altLang="ko-KR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2022</a:t>
            </a:r>
            <a:r>
              <a:rPr lang="ko-KR" altLang="en-US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</a:t>
            </a:r>
            <a:r>
              <a:rPr lang="en-US" altLang="ko-KR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40</a:t>
            </a:r>
            <a:r>
              <a:rPr lang="ko-KR" altLang="en-US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억 </a:t>
            </a:r>
            <a:r>
              <a:rPr lang="en-US" altLang="ko-KR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2,845</a:t>
            </a:r>
            <a:r>
              <a:rPr lang="ko-KR" altLang="en-US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만 달러에서 </a:t>
            </a:r>
            <a:r>
              <a:rPr lang="en-US" altLang="ko-KR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2026</a:t>
            </a:r>
            <a:r>
              <a:rPr lang="ko-KR" altLang="en-US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</a:t>
            </a:r>
            <a:r>
              <a:rPr lang="en-US" altLang="ko-KR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152</a:t>
            </a:r>
            <a:r>
              <a:rPr lang="ko-KR" altLang="en-US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억 </a:t>
            </a:r>
            <a:r>
              <a:rPr lang="en-US" altLang="ko-KR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901</a:t>
            </a:r>
            <a:r>
              <a:rPr lang="ko-KR" altLang="en-US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만 달러로 연평균 </a:t>
            </a:r>
            <a:r>
              <a:rPr lang="en-US" altLang="ko-KR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39.39%</a:t>
            </a:r>
            <a:r>
              <a:rPr lang="ko-KR" altLang="en-US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성장할 것으로 전망</a:t>
            </a:r>
            <a:endParaRPr lang="en-US" altLang="ko-KR" sz="1000">
              <a:solidFill>
                <a:prstClr val="black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lvl="0"/>
            <a:r>
              <a:rPr lang="en-US" altLang="ko-KR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(</a:t>
            </a:r>
            <a:r>
              <a:rPr lang="ko-KR" altLang="en-US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출처 </a:t>
            </a:r>
            <a:r>
              <a:rPr lang="en-US" altLang="ko-KR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Verified Market Research, </a:t>
            </a:r>
            <a:r>
              <a:rPr lang="ko-KR" altLang="en-US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글로벌 의료분야 가상현실 시장</a:t>
            </a:r>
            <a:r>
              <a:rPr lang="en-US" altLang="ko-KR" sz="10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2023)</a:t>
            </a:r>
            <a:endParaRPr lang="en-US" altLang="ko-KR" sz="1000" dirty="0">
              <a:solidFill>
                <a:prstClr val="black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graphicFrame>
        <p:nvGraphicFramePr>
          <p:cNvPr id="330" name="표 329">
            <a:extLst>
              <a:ext uri="{FF2B5EF4-FFF2-40B4-BE49-F238E27FC236}">
                <a16:creationId xmlns:a16="http://schemas.microsoft.com/office/drawing/2014/main" id="{DC5988E5-BD1D-447C-A90E-9302102562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046978"/>
              </p:ext>
            </p:extLst>
          </p:nvPr>
        </p:nvGraphicFramePr>
        <p:xfrm>
          <a:off x="924509" y="7552801"/>
          <a:ext cx="5380029" cy="498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781">
                  <a:extLst>
                    <a:ext uri="{9D8B030D-6E8A-4147-A177-3AD203B41FA5}">
                      <a16:colId xmlns:a16="http://schemas.microsoft.com/office/drawing/2014/main" val="929793996"/>
                    </a:ext>
                  </a:extLst>
                </a:gridCol>
                <a:gridCol w="597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7781">
                  <a:extLst>
                    <a:ext uri="{9D8B030D-6E8A-4147-A177-3AD203B41FA5}">
                      <a16:colId xmlns:a16="http://schemas.microsoft.com/office/drawing/2014/main" val="3486290439"/>
                    </a:ext>
                  </a:extLst>
                </a:gridCol>
                <a:gridCol w="5977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7781">
                  <a:extLst>
                    <a:ext uri="{9D8B030D-6E8A-4147-A177-3AD203B41FA5}">
                      <a16:colId xmlns:a16="http://schemas.microsoft.com/office/drawing/2014/main" val="2779152444"/>
                    </a:ext>
                  </a:extLst>
                </a:gridCol>
                <a:gridCol w="5977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7781">
                  <a:extLst>
                    <a:ext uri="{9D8B030D-6E8A-4147-A177-3AD203B41FA5}">
                      <a16:colId xmlns:a16="http://schemas.microsoft.com/office/drawing/2014/main" val="1081750856"/>
                    </a:ext>
                  </a:extLst>
                </a:gridCol>
                <a:gridCol w="5977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778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altLang="ko-KR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  <a:cs typeface="+mn-cs"/>
                        </a:rPr>
                        <a:t>1</a:t>
                      </a:r>
                      <a:endParaRPr lang="ko-KR" altLang="en-US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53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altLang="ko-KR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  <a:cs typeface="+mn-cs"/>
                        </a:rPr>
                        <a:t>2</a:t>
                      </a:r>
                      <a:endParaRPr lang="ko-KR" altLang="en-US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3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altLang="ko-KR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  <a:cs typeface="+mn-cs"/>
                        </a:rPr>
                        <a:t>3</a:t>
                      </a:r>
                      <a:endParaRPr lang="ko-KR" altLang="en-US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altLang="ko-KR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  <a:cs typeface="+mn-cs"/>
                        </a:rPr>
                        <a:t>4</a:t>
                      </a:r>
                      <a:endParaRPr lang="ko-KR" altLang="en-US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-70" normalizeH="0" baseline="0" noProof="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  <a:cs typeface="+mn-cs"/>
                        </a:rPr>
                        <a:t>5</a:t>
                      </a:r>
                      <a:endParaRPr kumimoji="0" lang="ko-KR" altLang="en-US" sz="1000" b="0" i="0" u="none" strike="noStrike" kern="1200" cap="none" spc="-70" normalizeH="0" baseline="0" noProof="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-70" normalizeH="0" baseline="0" noProof="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6</a:t>
                      </a:r>
                      <a:endParaRPr kumimoji="0" lang="ko-KR" altLang="en-US" sz="1000" b="0" i="0" u="none" strike="noStrike" kern="1200" cap="none" spc="-70" normalizeH="0" baseline="0" noProof="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-70" normalizeH="0" baseline="0" noProof="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  <a:cs typeface="+mn-cs"/>
                        </a:rPr>
                        <a:t>7</a:t>
                      </a:r>
                      <a:endParaRPr kumimoji="0" lang="ko-KR" altLang="en-US" sz="1000" b="0" i="0" u="none" strike="noStrike" kern="1200" cap="none" spc="-70" normalizeH="0" baseline="0" noProof="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-70" normalizeH="0" baseline="0" noProof="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  <a:cs typeface="+mn-cs"/>
                        </a:rPr>
                        <a:t>8</a:t>
                      </a:r>
                      <a:endParaRPr kumimoji="0" lang="ko-KR" altLang="en-US" sz="1000" b="0" i="0" u="none" strike="noStrike" kern="1200" cap="none" spc="-70" normalizeH="0" baseline="0" noProof="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-70" normalizeH="0" baseline="0" noProof="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  <a:cs typeface="+mn-cs"/>
                        </a:rPr>
                        <a:t>9</a:t>
                      </a:r>
                      <a:endParaRPr kumimoji="0" lang="ko-KR" altLang="en-US" sz="1000" b="0" i="0" u="none" strike="noStrike" kern="1200" cap="none" spc="-70" normalizeH="0" baseline="0" noProof="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78550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altLang="ko-KR" sz="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altLang="ko-KR" sz="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altLang="ko-KR" sz="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544991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rgbClr val="033370"/>
                          </a:solidFill>
                          <a:latin typeface="KoPub돋움체 Light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기초연구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  <a:cs typeface="+mn-cs"/>
                        </a:rPr>
                        <a:t>실험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Light" panose="02020603020101020101" pitchFamily="18" charset="-127"/>
                          <a:cs typeface="+mn-cs"/>
                        </a:rPr>
                        <a:t>시작품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ko-KR" altLang="en-US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  <a:cs typeface="+mn-cs"/>
                        </a:rPr>
                        <a:t>상용화</a:t>
                      </a:r>
                      <a:endParaRPr lang="en-US" altLang="ko-KR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altLang="ko-KR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ko-KR" altLang="en-US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Light" panose="02020603020101020101" pitchFamily="18" charset="-127"/>
                          <a:ea typeface="KoPub돋움체 Light" panose="02020603020101020101" pitchFamily="18" charset="-127"/>
                          <a:cs typeface="+mn-cs"/>
                        </a:rPr>
                        <a:t>사업화</a:t>
                      </a:r>
                      <a:endParaRPr lang="en-US" altLang="ko-KR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03043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altLang="ko-KR" sz="100" b="0" dirty="0"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altLang="ko-KR" sz="100" b="0" dirty="0"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sz="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sz="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sz="1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9600471"/>
                  </a:ext>
                </a:extLst>
              </a:tr>
            </a:tbl>
          </a:graphicData>
        </a:graphic>
      </p:graphicFrame>
      <p:sp>
        <p:nvSpPr>
          <p:cNvPr id="2" name="이등변 삼각형 1">
            <a:extLst>
              <a:ext uri="{FF2B5EF4-FFF2-40B4-BE49-F238E27FC236}">
                <a16:creationId xmlns:a16="http://schemas.microsoft.com/office/drawing/2014/main" id="{4745085A-E13A-455A-A3DF-1BD59D5A0BE5}"/>
              </a:ext>
            </a:extLst>
          </p:cNvPr>
          <p:cNvSpPr/>
          <p:nvPr/>
        </p:nvSpPr>
        <p:spPr>
          <a:xfrm rot="10800000">
            <a:off x="1743123" y="7410652"/>
            <a:ext cx="162100" cy="105393"/>
          </a:xfrm>
          <a:prstGeom prst="triangle">
            <a:avLst/>
          </a:prstGeom>
          <a:solidFill>
            <a:srgbClr val="0333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1C543581-935F-4AA8-824F-44045BF9F6FB}"/>
              </a:ext>
            </a:extLst>
          </p:cNvPr>
          <p:cNvSpPr txBox="1"/>
          <p:nvPr/>
        </p:nvSpPr>
        <p:spPr>
          <a:xfrm>
            <a:off x="926687" y="7193267"/>
            <a:ext cx="1813669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1200" cap="none" spc="0" normalizeH="0" baseline="0" noProof="0">
                <a:ln>
                  <a:noFill/>
                </a:ln>
                <a:solidFill>
                  <a:srgbClr val="033370"/>
                </a:solidFill>
                <a:effectLst/>
                <a:uLnTx/>
                <a:uFillTx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아이디어</a:t>
            </a:r>
            <a:r>
              <a:rPr kumimoji="0" lang="en-US" altLang="ko-KR" sz="800" b="0" i="0" u="none" strike="noStrike" kern="1200" cap="none" spc="0" normalizeH="0" baseline="0" noProof="0">
                <a:ln>
                  <a:noFill/>
                </a:ln>
                <a:solidFill>
                  <a:srgbClr val="033370"/>
                </a:solidFill>
                <a:effectLst/>
                <a:uLnTx/>
                <a:uFillTx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kumimoji="0" lang="ko-KR" altLang="en-US" sz="800" b="0" i="0" u="none" strike="noStrike" kern="1200" cap="none" spc="0" normalizeH="0" baseline="0" noProof="0">
                <a:ln>
                  <a:noFill/>
                </a:ln>
                <a:solidFill>
                  <a:srgbClr val="033370"/>
                </a:solidFill>
                <a:effectLst/>
                <a:uLnTx/>
                <a:uFillTx/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특허 등 개념정리</a:t>
            </a:r>
            <a:endParaRPr kumimoji="0" lang="ko-KR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33370"/>
              </a:solidFill>
              <a:effectLst/>
              <a:uLnTx/>
              <a:uFillTx/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94C2EE66-09D9-4A22-AAD7-D86150D0FB19}"/>
              </a:ext>
            </a:extLst>
          </p:cNvPr>
          <p:cNvSpPr txBox="1"/>
          <p:nvPr/>
        </p:nvSpPr>
        <p:spPr>
          <a:xfrm>
            <a:off x="5255793" y="9615838"/>
            <a:ext cx="136398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sz="1000" spc="-200" dirty="0">
                <a:solidFill>
                  <a:srgbClr val="03337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S</a:t>
            </a:r>
            <a:r>
              <a:rPr lang="en-US" sz="1000" spc="-2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mart </a:t>
            </a:r>
            <a:r>
              <a:rPr lang="en-US" sz="1000" spc="-200" dirty="0">
                <a:solidFill>
                  <a:srgbClr val="03337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T</a:t>
            </a:r>
            <a:r>
              <a:rPr lang="en-US" sz="1000" spc="-2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ech </a:t>
            </a:r>
            <a:r>
              <a:rPr lang="en-US" sz="1000" spc="-200" dirty="0">
                <a:solidFill>
                  <a:srgbClr val="03337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B</a:t>
            </a:r>
            <a:r>
              <a:rPr lang="en-US" sz="1000" spc="-2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ridge</a:t>
            </a:r>
            <a:endParaRPr lang="en-US" sz="1000" b="1" spc="-200" dirty="0"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B066A88-F2F9-4143-A5F0-7D22CB3E2665}"/>
              </a:ext>
            </a:extLst>
          </p:cNvPr>
          <p:cNvGrpSpPr/>
          <p:nvPr/>
        </p:nvGrpSpPr>
        <p:grpSpPr>
          <a:xfrm>
            <a:off x="460975" y="6846428"/>
            <a:ext cx="391352" cy="389793"/>
            <a:chOff x="460975" y="6653918"/>
            <a:chExt cx="391352" cy="389793"/>
          </a:xfrm>
        </p:grpSpPr>
        <p:sp>
          <p:nvSpPr>
            <p:cNvPr id="290" name="직사각형 289">
              <a:extLst>
                <a:ext uri="{FF2B5EF4-FFF2-40B4-BE49-F238E27FC236}">
                  <a16:creationId xmlns:a16="http://schemas.microsoft.com/office/drawing/2014/main" id="{D07328D6-5CBE-429B-BBDE-9CC02AE636DE}"/>
                </a:ext>
              </a:extLst>
            </p:cNvPr>
            <p:cNvSpPr/>
            <p:nvPr/>
          </p:nvSpPr>
          <p:spPr>
            <a:xfrm>
              <a:off x="460977" y="6654133"/>
              <a:ext cx="391350" cy="389578"/>
            </a:xfrm>
            <a:prstGeom prst="rect">
              <a:avLst/>
            </a:prstGeom>
            <a:solidFill>
              <a:srgbClr val="BBD53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20" dirty="0">
                <a:solidFill>
                  <a:srgbClr val="03337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351" name="자유형 101">
              <a:extLst>
                <a:ext uri="{FF2B5EF4-FFF2-40B4-BE49-F238E27FC236}">
                  <a16:creationId xmlns:a16="http://schemas.microsoft.com/office/drawing/2014/main" id="{FC2F5AE4-E930-49EA-B512-5918D1F5D7AD}"/>
                </a:ext>
              </a:extLst>
            </p:cNvPr>
            <p:cNvSpPr/>
            <p:nvPr/>
          </p:nvSpPr>
          <p:spPr>
            <a:xfrm>
              <a:off x="460975" y="6653918"/>
              <a:ext cx="391351" cy="389575"/>
            </a:xfrm>
            <a:custGeom>
              <a:avLst/>
              <a:gdLst>
                <a:gd name="connsiteX0" fmla="*/ 0 w 922421"/>
                <a:gd name="connsiteY0" fmla="*/ 409074 h 409074"/>
                <a:gd name="connsiteX1" fmla="*/ 922421 w 922421"/>
                <a:gd name="connsiteY1" fmla="*/ 0 h 409074"/>
                <a:gd name="connsiteX2" fmla="*/ 0 w 922421"/>
                <a:gd name="connsiteY2" fmla="*/ 0 h 409074"/>
                <a:gd name="connsiteX3" fmla="*/ 0 w 922421"/>
                <a:gd name="connsiteY3" fmla="*/ 409074 h 409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2421" h="409074">
                  <a:moveTo>
                    <a:pt x="0" y="409074"/>
                  </a:moveTo>
                  <a:lnTo>
                    <a:pt x="922421" y="0"/>
                  </a:lnTo>
                  <a:lnTo>
                    <a:pt x="0" y="0"/>
                  </a:lnTo>
                  <a:lnTo>
                    <a:pt x="0" y="409074"/>
                  </a:lnTo>
                  <a:close/>
                </a:path>
              </a:pathLst>
            </a:custGeom>
            <a:gradFill>
              <a:gsLst>
                <a:gs pos="100000">
                  <a:sysClr val="window" lastClr="FFFFFF">
                    <a:alpha val="10000"/>
                  </a:sysClr>
                </a:gs>
                <a:gs pos="0">
                  <a:sysClr val="window" lastClr="FFFFFF">
                    <a:alpha val="27000"/>
                  </a:sysClr>
                </a:gs>
              </a:gsLst>
              <a:lin ang="9000000" scaled="0"/>
            </a:gradFill>
            <a:ln w="15875" cap="rnd" cmpd="sng" algn="ctr">
              <a:noFill/>
              <a:prstDash val="solid"/>
              <a:miter lim="800000"/>
              <a:tailEnd type="none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FFBCC476-6B11-4064-B1E7-CBDE72E745C5}"/>
              </a:ext>
            </a:extLst>
          </p:cNvPr>
          <p:cNvGrpSpPr/>
          <p:nvPr/>
        </p:nvGrpSpPr>
        <p:grpSpPr>
          <a:xfrm>
            <a:off x="460974" y="3459109"/>
            <a:ext cx="391353" cy="390402"/>
            <a:chOff x="460974" y="3266599"/>
            <a:chExt cx="391353" cy="390402"/>
          </a:xfrm>
        </p:grpSpPr>
        <p:sp>
          <p:nvSpPr>
            <p:cNvPr id="308" name="직사각형 307">
              <a:extLst>
                <a:ext uri="{FF2B5EF4-FFF2-40B4-BE49-F238E27FC236}">
                  <a16:creationId xmlns:a16="http://schemas.microsoft.com/office/drawing/2014/main" id="{05EA60FD-1B3A-46B7-8428-2C289C1ECFFA}"/>
                </a:ext>
              </a:extLst>
            </p:cNvPr>
            <p:cNvSpPr/>
            <p:nvPr/>
          </p:nvSpPr>
          <p:spPr>
            <a:xfrm>
              <a:off x="460977" y="3267423"/>
              <a:ext cx="391350" cy="389578"/>
            </a:xfrm>
            <a:prstGeom prst="rect">
              <a:avLst/>
            </a:prstGeom>
            <a:solidFill>
              <a:srgbClr val="BBD53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20" dirty="0">
                <a:solidFill>
                  <a:srgbClr val="03337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352" name="자유형 101">
              <a:extLst>
                <a:ext uri="{FF2B5EF4-FFF2-40B4-BE49-F238E27FC236}">
                  <a16:creationId xmlns:a16="http://schemas.microsoft.com/office/drawing/2014/main" id="{F4F7D6A8-333F-41F7-ADCE-9954CB0BA34C}"/>
                </a:ext>
              </a:extLst>
            </p:cNvPr>
            <p:cNvSpPr/>
            <p:nvPr/>
          </p:nvSpPr>
          <p:spPr>
            <a:xfrm>
              <a:off x="460974" y="3266599"/>
              <a:ext cx="391351" cy="389575"/>
            </a:xfrm>
            <a:custGeom>
              <a:avLst/>
              <a:gdLst>
                <a:gd name="connsiteX0" fmla="*/ 0 w 922421"/>
                <a:gd name="connsiteY0" fmla="*/ 409074 h 409074"/>
                <a:gd name="connsiteX1" fmla="*/ 922421 w 922421"/>
                <a:gd name="connsiteY1" fmla="*/ 0 h 409074"/>
                <a:gd name="connsiteX2" fmla="*/ 0 w 922421"/>
                <a:gd name="connsiteY2" fmla="*/ 0 h 409074"/>
                <a:gd name="connsiteX3" fmla="*/ 0 w 922421"/>
                <a:gd name="connsiteY3" fmla="*/ 409074 h 409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2421" h="409074">
                  <a:moveTo>
                    <a:pt x="0" y="409074"/>
                  </a:moveTo>
                  <a:lnTo>
                    <a:pt x="922421" y="0"/>
                  </a:lnTo>
                  <a:lnTo>
                    <a:pt x="0" y="0"/>
                  </a:lnTo>
                  <a:lnTo>
                    <a:pt x="0" y="409074"/>
                  </a:lnTo>
                  <a:close/>
                </a:path>
              </a:pathLst>
            </a:custGeom>
            <a:gradFill>
              <a:gsLst>
                <a:gs pos="100000">
                  <a:sysClr val="window" lastClr="FFFFFF">
                    <a:alpha val="10000"/>
                  </a:sysClr>
                </a:gs>
                <a:gs pos="0">
                  <a:sysClr val="window" lastClr="FFFFFF">
                    <a:alpha val="27000"/>
                  </a:sysClr>
                </a:gs>
              </a:gsLst>
              <a:lin ang="9000000" scaled="0"/>
            </a:gradFill>
            <a:ln w="15875" cap="rnd" cmpd="sng" algn="ctr">
              <a:noFill/>
              <a:prstDash val="solid"/>
              <a:miter lim="800000"/>
              <a:tailEnd type="none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CCC68CD4-72F5-4E0C-9B2B-BA4C2C960689}"/>
              </a:ext>
            </a:extLst>
          </p:cNvPr>
          <p:cNvGrpSpPr/>
          <p:nvPr/>
        </p:nvGrpSpPr>
        <p:grpSpPr>
          <a:xfrm>
            <a:off x="460974" y="945968"/>
            <a:ext cx="391910" cy="391788"/>
            <a:chOff x="460974" y="945968"/>
            <a:chExt cx="391910" cy="391788"/>
          </a:xfrm>
        </p:grpSpPr>
        <p:sp>
          <p:nvSpPr>
            <p:cNvPr id="302" name="직사각형 301">
              <a:extLst>
                <a:ext uri="{FF2B5EF4-FFF2-40B4-BE49-F238E27FC236}">
                  <a16:creationId xmlns:a16="http://schemas.microsoft.com/office/drawing/2014/main" id="{54842A26-80DD-459D-B701-078B97A7698A}"/>
                </a:ext>
              </a:extLst>
            </p:cNvPr>
            <p:cNvSpPr/>
            <p:nvPr/>
          </p:nvSpPr>
          <p:spPr>
            <a:xfrm>
              <a:off x="461534" y="945968"/>
              <a:ext cx="391350" cy="389578"/>
            </a:xfrm>
            <a:prstGeom prst="rect">
              <a:avLst/>
            </a:prstGeom>
            <a:solidFill>
              <a:srgbClr val="BBD53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20" dirty="0">
                <a:solidFill>
                  <a:srgbClr val="03337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354" name="자유형 101">
              <a:extLst>
                <a:ext uri="{FF2B5EF4-FFF2-40B4-BE49-F238E27FC236}">
                  <a16:creationId xmlns:a16="http://schemas.microsoft.com/office/drawing/2014/main" id="{97989B6D-8BFD-4535-9F41-41C8AF84838E}"/>
                </a:ext>
              </a:extLst>
            </p:cNvPr>
            <p:cNvSpPr/>
            <p:nvPr/>
          </p:nvSpPr>
          <p:spPr>
            <a:xfrm>
              <a:off x="460974" y="948181"/>
              <a:ext cx="391351" cy="389575"/>
            </a:xfrm>
            <a:custGeom>
              <a:avLst/>
              <a:gdLst>
                <a:gd name="connsiteX0" fmla="*/ 0 w 922421"/>
                <a:gd name="connsiteY0" fmla="*/ 409074 h 409074"/>
                <a:gd name="connsiteX1" fmla="*/ 922421 w 922421"/>
                <a:gd name="connsiteY1" fmla="*/ 0 h 409074"/>
                <a:gd name="connsiteX2" fmla="*/ 0 w 922421"/>
                <a:gd name="connsiteY2" fmla="*/ 0 h 409074"/>
                <a:gd name="connsiteX3" fmla="*/ 0 w 922421"/>
                <a:gd name="connsiteY3" fmla="*/ 409074 h 409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2421" h="409074">
                  <a:moveTo>
                    <a:pt x="0" y="409074"/>
                  </a:moveTo>
                  <a:lnTo>
                    <a:pt x="922421" y="0"/>
                  </a:lnTo>
                  <a:lnTo>
                    <a:pt x="0" y="0"/>
                  </a:lnTo>
                  <a:lnTo>
                    <a:pt x="0" y="409074"/>
                  </a:lnTo>
                  <a:close/>
                </a:path>
              </a:pathLst>
            </a:custGeom>
            <a:gradFill>
              <a:gsLst>
                <a:gs pos="100000">
                  <a:sysClr val="window" lastClr="FFFFFF">
                    <a:alpha val="10000"/>
                  </a:sysClr>
                </a:gs>
                <a:gs pos="0">
                  <a:sysClr val="window" lastClr="FFFFFF">
                    <a:alpha val="27000"/>
                  </a:sysClr>
                </a:gs>
              </a:gsLst>
              <a:lin ang="9000000" scaled="0"/>
            </a:gradFill>
            <a:ln w="15875" cap="rnd" cmpd="sng" algn="ctr">
              <a:noFill/>
              <a:prstDash val="solid"/>
              <a:miter lim="800000"/>
              <a:tailEnd type="none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718B9313-963A-42E9-9E93-C9A4C007F6EC}"/>
              </a:ext>
            </a:extLst>
          </p:cNvPr>
          <p:cNvGrpSpPr/>
          <p:nvPr/>
        </p:nvGrpSpPr>
        <p:grpSpPr>
          <a:xfrm>
            <a:off x="371070" y="8279944"/>
            <a:ext cx="3305933" cy="1018797"/>
            <a:chOff x="-5533821" y="2784867"/>
            <a:chExt cx="3305933" cy="101879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8C7052A-7BE0-4A3F-A58F-928DD6323603}"/>
                </a:ext>
              </a:extLst>
            </p:cNvPr>
            <p:cNvSpPr txBox="1"/>
            <p:nvPr/>
          </p:nvSpPr>
          <p:spPr>
            <a:xfrm>
              <a:off x="-4537244" y="2855928"/>
              <a:ext cx="2309356" cy="947736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>
              <a:defPPr>
                <a:defRPr lang="ko-KR"/>
              </a:defPPr>
              <a:lvl1pPr marL="108000" indent="-108000">
                <a:buFont typeface="Wingdings" panose="05000000000000000000" pitchFamily="2" charset="2"/>
                <a:buChar char="§"/>
                <a:defRPr sz="800" baseline="0">
                  <a:solidFill>
                    <a:srgbClr val="4F5052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pPr marL="0" indent="0">
                <a:lnSpc>
                  <a:spcPct val="150000"/>
                </a:lnSpc>
                <a:buNone/>
              </a:pPr>
              <a:r>
                <a:rPr lang="ko-KR" altLang="en-US" sz="1000" dirty="0">
                  <a:solidFill>
                    <a:srgbClr val="033370"/>
                  </a:solidFill>
                </a:rPr>
                <a:t>기관명  </a:t>
              </a:r>
              <a:r>
                <a:rPr lang="en-US" altLang="ko-KR" sz="1000" dirty="0">
                  <a:solidFill>
                    <a:srgbClr val="033370"/>
                  </a:solidFill>
                </a:rPr>
                <a:t>|</a:t>
              </a:r>
              <a:r>
                <a:rPr lang="en-US" altLang="ko-KR" sz="1000" dirty="0">
                  <a:solidFill>
                    <a:schemeClr val="tx1"/>
                  </a:solidFill>
                </a:rPr>
                <a:t> </a:t>
              </a:r>
              <a:r>
                <a:rPr lang="ko-KR" altLang="en-US" sz="1000" dirty="0" err="1">
                  <a:solidFill>
                    <a:schemeClr val="tx1"/>
                  </a:solidFill>
                </a:rPr>
                <a:t>가톨릭관동대학교</a:t>
              </a:r>
              <a:r>
                <a:rPr lang="ko-KR" altLang="en-US" sz="1000" dirty="0">
                  <a:solidFill>
                    <a:schemeClr val="tx1"/>
                  </a:solidFill>
                </a:rPr>
                <a:t> 산학협력단</a:t>
              </a:r>
            </a:p>
            <a:p>
              <a:pPr marL="0" indent="0">
                <a:lnSpc>
                  <a:spcPct val="150000"/>
                </a:lnSpc>
                <a:buNone/>
              </a:pPr>
              <a:r>
                <a:rPr lang="ko-KR" altLang="en-US" sz="1000" dirty="0">
                  <a:solidFill>
                    <a:srgbClr val="033370"/>
                  </a:solidFill>
                </a:rPr>
                <a:t>담당자  </a:t>
              </a:r>
              <a:r>
                <a:rPr lang="en-US" altLang="ko-KR" sz="1000" dirty="0">
                  <a:solidFill>
                    <a:srgbClr val="033370"/>
                  </a:solidFill>
                </a:rPr>
                <a:t>| </a:t>
              </a:r>
              <a:r>
                <a:rPr lang="en-US" altLang="ko-KR" sz="1000" dirty="0" smtClean="0">
                  <a:solidFill>
                    <a:schemeClr val="tx1"/>
                  </a:solidFill>
                </a:rPr>
                <a:t>OOO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marL="0" indent="0">
                <a:lnSpc>
                  <a:spcPct val="150000"/>
                </a:lnSpc>
                <a:buNone/>
              </a:pPr>
              <a:r>
                <a:rPr lang="ko-KR" altLang="en-US" sz="1000" dirty="0">
                  <a:solidFill>
                    <a:srgbClr val="033370"/>
                  </a:solidFill>
                </a:rPr>
                <a:t>연락처  </a:t>
              </a:r>
              <a:r>
                <a:rPr lang="en-US" altLang="ko-KR" sz="1000" dirty="0">
                  <a:solidFill>
                    <a:srgbClr val="033370"/>
                  </a:solidFill>
                </a:rPr>
                <a:t>|</a:t>
              </a:r>
              <a:r>
                <a:rPr lang="en-US" altLang="ko-KR" sz="1000" dirty="0">
                  <a:solidFill>
                    <a:schemeClr val="tx1"/>
                  </a:solidFill>
                </a:rPr>
                <a:t>  </a:t>
              </a:r>
              <a:r>
                <a:rPr lang="en-US" altLang="ko-KR" sz="1000" spc="-70" dirty="0" smtClean="0">
                  <a:ln>
                    <a:solidFill>
                      <a:srgbClr val="416CB4">
                        <a:alpha val="0"/>
                      </a:srgbClr>
                    </a:solidFill>
                  </a:ln>
                  <a:solidFill>
                    <a:schemeClr val="tx1"/>
                  </a:solidFill>
                </a:rPr>
                <a:t>OOO</a:t>
              </a:r>
              <a:endParaRPr lang="en-US" altLang="ko-KR" sz="1000" spc="-70" dirty="0">
                <a:ln>
                  <a:solidFill>
                    <a:srgbClr val="416CB4">
                      <a:alpha val="0"/>
                    </a:srgbClr>
                  </a:solidFill>
                </a:ln>
                <a:solidFill>
                  <a:schemeClr val="tx1"/>
                </a:solidFill>
              </a:endParaRPr>
            </a:p>
            <a:p>
              <a:pPr marL="0" indent="0">
                <a:lnSpc>
                  <a:spcPct val="150000"/>
                </a:lnSpc>
                <a:buNone/>
              </a:pPr>
              <a:r>
                <a:rPr lang="ko-KR" altLang="en-US" sz="1000" dirty="0">
                  <a:solidFill>
                    <a:srgbClr val="033370"/>
                  </a:solidFill>
                </a:rPr>
                <a:t>이메일  </a:t>
              </a:r>
              <a:r>
                <a:rPr lang="en-US" altLang="ko-KR" sz="1000" dirty="0">
                  <a:solidFill>
                    <a:srgbClr val="033370"/>
                  </a:solidFill>
                </a:rPr>
                <a:t>|  </a:t>
              </a:r>
              <a:r>
                <a:rPr lang="en-US" altLang="ko-KR" sz="1000" dirty="0" smtClean="0">
                  <a:solidFill>
                    <a:schemeClr val="tx1"/>
                  </a:solidFill>
                </a:rPr>
                <a:t>OOO</a:t>
              </a:r>
              <a:endParaRPr lang="en-US" altLang="ko-KR" sz="1000" dirty="0">
                <a:solidFill>
                  <a:schemeClr val="tx1"/>
                </a:solidFill>
              </a:endParaRPr>
            </a:p>
          </p:txBody>
        </p:sp>
        <p:grpSp>
          <p:nvGrpSpPr>
            <p:cNvPr id="58" name="그룹 6">
              <a:extLst>
                <a:ext uri="{FF2B5EF4-FFF2-40B4-BE49-F238E27FC236}">
                  <a16:creationId xmlns:a16="http://schemas.microsoft.com/office/drawing/2014/main" id="{1B6A34CA-5E2C-4AD3-A806-F2D06138C2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5533821" y="2784867"/>
              <a:ext cx="1958394" cy="387042"/>
              <a:chOff x="656716" y="715784"/>
              <a:chExt cx="1958483" cy="387260"/>
            </a:xfrm>
          </p:grpSpPr>
          <p:sp>
            <p:nvSpPr>
              <p:cNvPr id="59" name="Rectangle 304">
                <a:extLst>
                  <a:ext uri="{FF2B5EF4-FFF2-40B4-BE49-F238E27FC236}">
                    <a16:creationId xmlns:a16="http://schemas.microsoft.com/office/drawing/2014/main" id="{8A1518AC-23CD-4BCF-A13D-E7D54FDDF3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6716" y="825887"/>
                <a:ext cx="1958483" cy="2771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ko-KR" altLang="en-US" sz="1200" dirty="0">
                    <a:solidFill>
                      <a:srgbClr val="033370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기술보유기관</a:t>
                </a:r>
                <a:endParaRPr lang="en-US" altLang="ko-KR" sz="1200" dirty="0">
                  <a:solidFill>
                    <a:srgbClr val="033370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60" name="직사각형 4">
                <a:extLst>
                  <a:ext uri="{FF2B5EF4-FFF2-40B4-BE49-F238E27FC236}">
                    <a16:creationId xmlns:a16="http://schemas.microsoft.com/office/drawing/2014/main" id="{2A89F5D0-C2F2-466C-9DE8-74C258400D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6090" y="715784"/>
                <a:ext cx="306104" cy="45719"/>
              </a:xfrm>
              <a:prstGeom prst="rect">
                <a:avLst/>
              </a:prstGeom>
              <a:solidFill>
                <a:srgbClr val="0333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>
                  <a:solidFill>
                    <a:srgbClr val="033370"/>
                  </a:solidFill>
                  <a:latin typeface="-윤고딕330" panose="02030504000101010101" pitchFamily="18" charset="-127"/>
                  <a:ea typeface="-윤고딕330" panose="02030504000101010101" pitchFamily="18" charset="-127"/>
                </a:endParaRPr>
              </a:p>
            </p:txBody>
          </p:sp>
        </p:grp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387D3B62-26DB-432E-822F-FF5B92E13A97}"/>
              </a:ext>
            </a:extLst>
          </p:cNvPr>
          <p:cNvGrpSpPr/>
          <p:nvPr/>
        </p:nvGrpSpPr>
        <p:grpSpPr>
          <a:xfrm>
            <a:off x="3794783" y="8279944"/>
            <a:ext cx="2904772" cy="1014976"/>
            <a:chOff x="-2691694" y="2780940"/>
            <a:chExt cx="2904772" cy="1014976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3E99550-30B1-4AF3-A4BC-D138007CD033}"/>
                </a:ext>
              </a:extLst>
            </p:cNvPr>
            <p:cNvSpPr txBox="1"/>
            <p:nvPr/>
          </p:nvSpPr>
          <p:spPr>
            <a:xfrm>
              <a:off x="-1695118" y="2848180"/>
              <a:ext cx="1908196" cy="947736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>
              <a:defPPr>
                <a:defRPr lang="ko-KR"/>
              </a:defPPr>
              <a:lvl1pPr marL="108000" indent="-108000">
                <a:buFont typeface="Wingdings" panose="05000000000000000000" pitchFamily="2" charset="2"/>
                <a:buChar char="§"/>
                <a:defRPr sz="800" baseline="0">
                  <a:solidFill>
                    <a:srgbClr val="4F5052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pPr marL="0" indent="0">
                <a:lnSpc>
                  <a:spcPct val="150000"/>
                </a:lnSpc>
                <a:buNone/>
              </a:pPr>
              <a:r>
                <a:rPr lang="ko-KR" altLang="en-US" sz="1000" dirty="0" err="1">
                  <a:solidFill>
                    <a:srgbClr val="033370"/>
                  </a:solidFill>
                </a:rPr>
                <a:t>센터명</a:t>
              </a:r>
              <a:r>
                <a:rPr lang="ko-KR" altLang="en-US" sz="1000" dirty="0">
                  <a:solidFill>
                    <a:srgbClr val="033370"/>
                  </a:solidFill>
                </a:rPr>
                <a:t>  </a:t>
              </a:r>
              <a:r>
                <a:rPr lang="en-US" altLang="ko-KR" sz="1000" dirty="0">
                  <a:solidFill>
                    <a:srgbClr val="033370"/>
                  </a:solidFill>
                </a:rPr>
                <a:t>|  </a:t>
              </a:r>
              <a:r>
                <a:rPr lang="ko-KR" altLang="en-US" sz="1000" dirty="0">
                  <a:solidFill>
                    <a:schemeClr val="tx1"/>
                  </a:solidFill>
                </a:rPr>
                <a:t>서울동부기술 혁신센터</a:t>
              </a:r>
            </a:p>
            <a:p>
              <a:pPr marL="0" indent="0">
                <a:lnSpc>
                  <a:spcPct val="150000"/>
                </a:lnSpc>
                <a:buNone/>
              </a:pPr>
              <a:r>
                <a:rPr lang="ko-KR" altLang="en-US" sz="1000" dirty="0">
                  <a:solidFill>
                    <a:srgbClr val="033370"/>
                  </a:solidFill>
                </a:rPr>
                <a:t>연락처  </a:t>
              </a:r>
              <a:r>
                <a:rPr lang="en-US" altLang="ko-KR" sz="1000" dirty="0">
                  <a:solidFill>
                    <a:srgbClr val="033370"/>
                  </a:solidFill>
                </a:rPr>
                <a:t>|  </a:t>
              </a:r>
              <a:r>
                <a:rPr lang="en-US" altLang="ko-KR" sz="1000" spc="-70" dirty="0">
                  <a:ln>
                    <a:solidFill>
                      <a:srgbClr val="416CB4">
                        <a:alpha val="0"/>
                      </a:srgbClr>
                    </a:solidFill>
                  </a:ln>
                  <a:solidFill>
                    <a:schemeClr val="tx1"/>
                  </a:solidFill>
                </a:rPr>
                <a:t>02-2155-3662</a:t>
              </a:r>
            </a:p>
          </p:txBody>
        </p:sp>
        <p:grpSp>
          <p:nvGrpSpPr>
            <p:cNvPr id="63" name="그룹 6">
              <a:extLst>
                <a:ext uri="{FF2B5EF4-FFF2-40B4-BE49-F238E27FC236}">
                  <a16:creationId xmlns:a16="http://schemas.microsoft.com/office/drawing/2014/main" id="{2223B4C2-7FD1-42A0-B217-9D5473BC40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2691694" y="2780940"/>
              <a:ext cx="1958394" cy="387042"/>
              <a:chOff x="656716" y="715784"/>
              <a:chExt cx="1958483" cy="387260"/>
            </a:xfrm>
          </p:grpSpPr>
          <p:sp>
            <p:nvSpPr>
              <p:cNvPr id="64" name="Rectangle 304">
                <a:extLst>
                  <a:ext uri="{FF2B5EF4-FFF2-40B4-BE49-F238E27FC236}">
                    <a16:creationId xmlns:a16="http://schemas.microsoft.com/office/drawing/2014/main" id="{3C0654DE-71F2-40B3-BA8F-1E7A261216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6716" y="825887"/>
                <a:ext cx="1958483" cy="2771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ko-KR" altLang="en-US" sz="1200" dirty="0">
                    <a:solidFill>
                      <a:srgbClr val="033370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기술중개기관</a:t>
                </a:r>
                <a:endParaRPr lang="en-US" altLang="ko-KR" sz="1200" dirty="0">
                  <a:solidFill>
                    <a:srgbClr val="033370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65" name="직사각형 4">
                <a:extLst>
                  <a:ext uri="{FF2B5EF4-FFF2-40B4-BE49-F238E27FC236}">
                    <a16:creationId xmlns:a16="http://schemas.microsoft.com/office/drawing/2014/main" id="{EC711266-28C3-43F3-9E77-1DC8624BFE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6090" y="715784"/>
                <a:ext cx="306104" cy="45719"/>
              </a:xfrm>
              <a:prstGeom prst="rect">
                <a:avLst/>
              </a:prstGeom>
              <a:solidFill>
                <a:srgbClr val="0333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>
                  <a:solidFill>
                    <a:srgbClr val="033370"/>
                  </a:solidFill>
                  <a:latin typeface="-윤고딕330" panose="02030504000101010101" pitchFamily="18" charset="-127"/>
                  <a:ea typeface="-윤고딕330" panose="02030504000101010101" pitchFamily="18" charset="-127"/>
                </a:endParaRPr>
              </a:p>
            </p:txBody>
          </p:sp>
        </p:grpSp>
      </p:grpSp>
      <p:pic>
        <p:nvPicPr>
          <p:cNvPr id="1028" name="Picture 4" descr="Free photo young boy with blonde hair dressed in a white t-shirt wearing virtual reality glasses and using a digital tablet. isolated on a dark textured background.">
            <a:extLst>
              <a:ext uri="{FF2B5EF4-FFF2-40B4-BE49-F238E27FC236}">
                <a16:creationId xmlns:a16="http://schemas.microsoft.com/office/drawing/2014/main" id="{686D9DB5-EB2E-42A2-9DC8-2AE8EED20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470" y="2230039"/>
            <a:ext cx="1262821" cy="84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F02D82C-0136-42FD-8F58-306139BBE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560" y="5114250"/>
            <a:ext cx="3003386" cy="1636272"/>
          </a:xfrm>
          <a:prstGeom prst="rect">
            <a:avLst/>
          </a:prstGeom>
        </p:spPr>
      </p:pic>
      <p:graphicFrame>
        <p:nvGraphicFramePr>
          <p:cNvPr id="51" name="표 50">
            <a:extLst>
              <a:ext uri="{FF2B5EF4-FFF2-40B4-BE49-F238E27FC236}">
                <a16:creationId xmlns:a16="http://schemas.microsoft.com/office/drawing/2014/main" id="{B5AAA700-9459-480E-8051-C76646CCC0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692012"/>
              </p:ext>
            </p:extLst>
          </p:nvPr>
        </p:nvGraphicFramePr>
        <p:xfrm>
          <a:off x="925067" y="1429122"/>
          <a:ext cx="5379480" cy="1865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3160">
                  <a:extLst>
                    <a:ext uri="{9D8B030D-6E8A-4147-A177-3AD203B41FA5}">
                      <a16:colId xmlns:a16="http://schemas.microsoft.com/office/drawing/2014/main" val="929793996"/>
                    </a:ext>
                  </a:extLst>
                </a:gridCol>
                <a:gridCol w="1793160">
                  <a:extLst>
                    <a:ext uri="{9D8B030D-6E8A-4147-A177-3AD203B41FA5}">
                      <a16:colId xmlns:a16="http://schemas.microsoft.com/office/drawing/2014/main" val="3486290439"/>
                    </a:ext>
                  </a:extLst>
                </a:gridCol>
                <a:gridCol w="1793160">
                  <a:extLst>
                    <a:ext uri="{9D8B030D-6E8A-4147-A177-3AD203B41FA5}">
                      <a16:colId xmlns:a16="http://schemas.microsoft.com/office/drawing/2014/main" val="1081750856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altLang="ko-KR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순위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2</a:t>
                      </a:r>
                      <a:r>
                        <a:rPr lang="ko-KR" altLang="en-US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순위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3</a:t>
                      </a:r>
                      <a:r>
                        <a:rPr lang="ko-KR" altLang="en-US" sz="1000" b="0" kern="1200" spc="-70" dirty="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순위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44991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altLang="ko-KR" sz="1000" b="0" kern="1200" spc="-7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VR </a:t>
                      </a:r>
                      <a:r>
                        <a:rPr lang="ko-KR" altLang="en-US" sz="1000" b="0" kern="1200" spc="-7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의료기기</a:t>
                      </a:r>
                      <a:endParaRPr lang="ko-KR" altLang="en-US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3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000" b="0" kern="1200" spc="-7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의료기기</a:t>
                      </a:r>
                      <a:endParaRPr lang="ko-KR" altLang="en-US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3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ko-KR" altLang="en-US" sz="1000" b="0" kern="1200" spc="-7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안과 기기</a:t>
                      </a:r>
                      <a:endParaRPr lang="en-US" altLang="ko-KR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3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030436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altLang="ko-KR" sz="1000" b="0" kern="1200" spc="-7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VR </a:t>
                      </a:r>
                      <a:r>
                        <a:rPr lang="ko-KR" altLang="en-US" sz="1000" b="0" kern="1200" spc="-7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의료기기</a:t>
                      </a:r>
                      <a:endParaRPr lang="ko-KR" altLang="en-US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53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1000" b="0" kern="1200" spc="-7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시기능 재활 기기</a:t>
                      </a:r>
                      <a:endParaRPr lang="ko-KR" altLang="en-US" sz="10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53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ko-KR" altLang="en-US" sz="1000" b="0" kern="1200" spc="-70">
                          <a:ln>
                            <a:solidFill>
                              <a:srgbClr val="416CB4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비전 케어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5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611962"/>
                  </a:ext>
                </a:extLst>
              </a:tr>
              <a:tr h="1109539"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9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ko-KR" altLang="en-US" sz="9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51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sz="900" b="0" kern="1200" spc="-70" dirty="0">
                        <a:ln>
                          <a:solidFill>
                            <a:srgbClr val="416CB4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9600471"/>
                  </a:ext>
                </a:extLst>
              </a:tr>
            </a:tbl>
          </a:graphicData>
        </a:graphic>
      </p:graphicFrame>
      <p:pic>
        <p:nvPicPr>
          <p:cNvPr id="52" name="Picture 2" descr="7 Reasons Why Virtual Reality Vision Therapy is Effective">
            <a:extLst>
              <a:ext uri="{FF2B5EF4-FFF2-40B4-BE49-F238E27FC236}">
                <a16:creationId xmlns:a16="http://schemas.microsoft.com/office/drawing/2014/main" id="{A63B8997-5F99-4203-AAF7-866D959F0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64" y="2230933"/>
            <a:ext cx="1526035" cy="83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VR for Eyecare">
            <a:extLst>
              <a:ext uri="{FF2B5EF4-FFF2-40B4-BE49-F238E27FC236}">
                <a16:creationId xmlns:a16="http://schemas.microsoft.com/office/drawing/2014/main" id="{56C11C08-B8A0-41C1-9AE2-769650E69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653" y="2230039"/>
            <a:ext cx="1526036" cy="83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직사각형 53">
            <a:extLst>
              <a:ext uri="{FF2B5EF4-FFF2-40B4-BE49-F238E27FC236}">
                <a16:creationId xmlns:a16="http://schemas.microsoft.com/office/drawing/2014/main" id="{4BDDDB61-2280-491E-A52D-A1AF941415FD}"/>
              </a:ext>
            </a:extLst>
          </p:cNvPr>
          <p:cNvSpPr/>
          <p:nvPr/>
        </p:nvSpPr>
        <p:spPr>
          <a:xfrm>
            <a:off x="1160736" y="3103158"/>
            <a:ext cx="1718917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600" dirty="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출처 </a:t>
            </a:r>
            <a:r>
              <a:rPr lang="en-US" altLang="ko-KR" sz="6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</a:t>
            </a:r>
            <a:r>
              <a:rPr lang="ko-KR" altLang="en-US" sz="6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출처 </a:t>
            </a:r>
            <a:r>
              <a:rPr lang="en-US" altLang="ko-KR" sz="600">
                <a:solidFill>
                  <a:prstClr val="black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CogniHab / freepik / freepik  </a:t>
            </a:r>
            <a:endParaRPr lang="ko-KR" altLang="en-US" sz="600" dirty="0"/>
          </a:p>
        </p:txBody>
      </p:sp>
    </p:spTree>
    <p:extLst>
      <p:ext uri="{BB962C8B-B14F-4D97-AF65-F5344CB8AC3E}">
        <p14:creationId xmlns:p14="http://schemas.microsoft.com/office/powerpoint/2010/main" val="115888950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1813</TotalTime>
  <Words>375</Words>
  <Application>Microsoft Office PowerPoint</Application>
  <PresentationFormat>A4 용지(210x297mm)</PresentationFormat>
  <Paragraphs>71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14" baseType="lpstr">
      <vt:lpstr>Arial Unicode MS</vt:lpstr>
      <vt:lpstr>KoPub돋움체 Bold</vt:lpstr>
      <vt:lpstr>KoPub돋움체 Light</vt:lpstr>
      <vt:lpstr>KoPub돋움체 Medium</vt:lpstr>
      <vt:lpstr>넥슨Lv2고딕 Medium</vt:lpstr>
      <vt:lpstr>맑은 고딕</vt:lpstr>
      <vt:lpstr>-윤고딕330</vt:lpstr>
      <vt:lpstr>Arial</vt:lpstr>
      <vt:lpstr>Calibri</vt:lpstr>
      <vt:lpstr>Calibri Light</vt:lpstr>
      <vt:lpstr>Wingdings</vt:lpstr>
      <vt:lpstr>1_Office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dana1</dc:creator>
  <cp:lastModifiedBy>user</cp:lastModifiedBy>
  <cp:revision>121</cp:revision>
  <cp:lastPrinted>2023-06-26T01:10:12Z</cp:lastPrinted>
  <dcterms:created xsi:type="dcterms:W3CDTF">2022-07-27T23:19:28Z</dcterms:created>
  <dcterms:modified xsi:type="dcterms:W3CDTF">2024-03-27T06:16:58Z</dcterms:modified>
</cp:coreProperties>
</file>